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695" r:id="rId3"/>
    <p:sldMasterId id="2147483710" r:id="rId4"/>
  </p:sldMasterIdLst>
  <p:notesMasterIdLst>
    <p:notesMasterId r:id="rId25"/>
  </p:notesMasterIdLst>
  <p:handoutMasterIdLst>
    <p:handoutMasterId r:id="rId26"/>
  </p:handoutMasterIdLst>
  <p:sldIdLst>
    <p:sldId id="27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348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E4CA7-CEC2-8946-9BE6-1FBD45A7F3ED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4E33B-8EC6-0F45-ABAB-A7B002A18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37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6D778-C112-42A5-8ACB-4599765CFB1F}" type="datetimeFigureOut">
              <a:rPr lang="en-US" smtClean="0"/>
              <a:pPr/>
              <a:t>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4A6AC-583F-4C62-8D76-95B2FB538D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7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D0D7E-5904-471A-8184-5C3BBDBAEA14}" type="slidenum">
              <a:rPr lang="pt-BR" smtClean="0">
                <a:solidFill>
                  <a:prstClr val="black"/>
                </a:solidFill>
              </a:rPr>
              <a:pPr/>
              <a:t>4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45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72030D-250A-4610-8C64-CEC4BB51177E}" type="slidenum">
              <a:rPr lang="pt-BR">
                <a:solidFill>
                  <a:prstClr val="black"/>
                </a:solidFill>
              </a:rPr>
              <a:pPr/>
              <a:t>11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430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43011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pt-BR" b="1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pt-BR" b="1" dirty="0"/>
              <a:t> Rapidão Rodo Regional - </a:t>
            </a:r>
            <a:r>
              <a:rPr lang="pt-BR" dirty="0"/>
              <a:t>Se sua necessidade é melhorar a distribuição em sua região, contrate o Rapidão Rodo Regional. Com ele, você envia sua carga de forma rápida e segura dentro de uma mesma região. O Rapidão Rodo Regional coloca à disposição da sua empresa o melhor desempenho de entrega do mercado e o menor tempo possível. </a:t>
            </a:r>
          </a:p>
          <a:p>
            <a:pPr>
              <a:spcBef>
                <a:spcPct val="0"/>
              </a:spcBef>
            </a:pPr>
            <a:endParaRPr lang="pt-BR" dirty="0"/>
          </a:p>
          <a:p>
            <a:pPr>
              <a:spcBef>
                <a:spcPct val="0"/>
              </a:spcBef>
            </a:pPr>
            <a:endParaRPr lang="pt-BR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pt-BR" dirty="0"/>
              <a:t> </a:t>
            </a:r>
            <a:r>
              <a:rPr lang="pt-BR" b="1" dirty="0"/>
              <a:t>Rapidão Rodo Inter-Regional - </a:t>
            </a:r>
            <a:r>
              <a:rPr lang="pt-BR" dirty="0"/>
              <a:t>Ideal para quem tem a necessidade de atingir novos mercados, ampliando a área de atendimento em outras regiões. O Rapidão Rodo Inter-Regional é o serviço de transporte de carga que interliga todas as regiões do país, através de uma infra-estrutura de terminais e de frotas, além de possuir o conhecimento das particularidades de cada região. </a:t>
            </a:r>
          </a:p>
          <a:p>
            <a:pPr>
              <a:spcBef>
                <a:spcPct val="0"/>
              </a:spcBef>
            </a:pPr>
            <a:endParaRPr lang="pt-BR" dirty="0"/>
          </a:p>
          <a:p>
            <a:pPr>
              <a:spcBef>
                <a:spcPct val="0"/>
              </a:spcBef>
            </a:pPr>
            <a:r>
              <a:rPr lang="pt-BR" b="1" dirty="0"/>
              <a:t>Rapidão 1a Hora Inter-Regional - </a:t>
            </a:r>
            <a:r>
              <a:rPr lang="pt-BR" dirty="0"/>
              <a:t>Serviço rodoviário de carga expressa para pequenas encomendas de alto valor agregado do Rapidão Rodo Inter-Regional e é também o transporte rodoviário mais veloz do Rapidão Cometa. Com ele, você conta com uma estrutura dedicada nas filiais de origem e destino, transferência ininterrupta, monitoramento constante e entrega dedicada que permite reduzir de 1 a 2 dias o prazo de entrega em relação ao Rapidão Rodo Inter-Regional.</a:t>
            </a:r>
          </a:p>
          <a:p>
            <a:pPr>
              <a:spcBef>
                <a:spcPct val="0"/>
              </a:spcBef>
            </a:pPr>
            <a:endParaRPr lang="pt-BR" dirty="0"/>
          </a:p>
        </p:txBody>
      </p:sp>
      <p:sp>
        <p:nvSpPr>
          <p:cNvPr id="248835" name="Espaço Reservado para Número de Slide 3"/>
          <p:cNvSpPr txBox="1">
            <a:spLocks noGrp="1"/>
          </p:cNvSpPr>
          <p:nvPr/>
        </p:nvSpPr>
        <p:spPr bwMode="auto">
          <a:xfrm>
            <a:off x="3884613" y="868521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defTabSz="450662">
              <a:defRPr/>
            </a:pPr>
            <a:fld id="{F7E6D109-C401-4BC0-9EE0-3A66E0D32837}" type="slidenum">
              <a:rPr lang="pt-BR" sz="1200">
                <a:solidFill>
                  <a:srgbClr val="000000"/>
                </a:solidFill>
              </a:rPr>
              <a:pPr algn="r" defTabSz="450662">
                <a:defRPr/>
              </a:pPr>
              <a:t>11</a:t>
            </a:fld>
            <a:endParaRPr lang="pt-BR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69" indent="-342869">
              <a:spcBef>
                <a:spcPct val="50000"/>
              </a:spcBef>
              <a:defRPr/>
            </a:pPr>
            <a:r>
              <a:rPr lang="pt-BR" sz="1400" b="1" u="sng" dirty="0"/>
              <a:t>Principais Ferramentas de Relacionamento com o Cliente</a:t>
            </a:r>
          </a:p>
          <a:p>
            <a:pPr marL="342869" indent="-342869">
              <a:spcBef>
                <a:spcPct val="50000"/>
              </a:spcBef>
              <a:defRPr/>
            </a:pPr>
            <a:endParaRPr lang="pt-BR" sz="1400" dirty="0"/>
          </a:p>
          <a:p>
            <a:pPr marL="342869" indent="-342869">
              <a:buFontTx/>
              <a:buChar char="•"/>
              <a:defRPr/>
            </a:pPr>
            <a:r>
              <a:rPr lang="pt-BR" dirty="0" smtClean="0"/>
              <a:t> </a:t>
            </a:r>
            <a:r>
              <a:rPr lang="pt-BR" b="1" dirty="0" smtClean="0"/>
              <a:t>Notificação Eletrônica Pró-Ativa –</a:t>
            </a:r>
            <a:r>
              <a:rPr lang="pt-BR" dirty="0" smtClean="0"/>
              <a:t> Sistema automático de envio de e-mails para os clientes, informando a previsão de entrega da mercadoria e ocorrências diversas. </a:t>
            </a:r>
            <a:endParaRPr lang="pt-BR" b="1" dirty="0" smtClean="0"/>
          </a:p>
          <a:p>
            <a:pPr marL="342869" indent="-342869">
              <a:buFontTx/>
              <a:buChar char="•"/>
              <a:defRPr/>
            </a:pPr>
            <a:endParaRPr lang="pt-BR" b="1" dirty="0" smtClean="0"/>
          </a:p>
          <a:p>
            <a:pPr marL="342869" indent="-342869">
              <a:buFontTx/>
              <a:buChar char="•"/>
              <a:defRPr/>
            </a:pPr>
            <a:r>
              <a:rPr lang="pt-BR" b="1" dirty="0" smtClean="0"/>
              <a:t> Relatórios Gerenciais Customizados – </a:t>
            </a:r>
            <a:r>
              <a:rPr lang="pt-BR" dirty="0" smtClean="0"/>
              <a:t>O </a:t>
            </a:r>
            <a:r>
              <a:rPr lang="pt-BR" dirty="0" err="1" smtClean="0"/>
              <a:t>Rapidão</a:t>
            </a:r>
            <a:r>
              <a:rPr lang="pt-BR" dirty="0" smtClean="0"/>
              <a:t> Cometa disponibiliza aos seus clientes relatórios gerenciais com performances de entregas e de movimentação.</a:t>
            </a:r>
          </a:p>
          <a:p>
            <a:pPr marL="342869" indent="-342869">
              <a:defRPr/>
            </a:pPr>
            <a:endParaRPr lang="pt-BR" dirty="0" smtClean="0"/>
          </a:p>
          <a:p>
            <a:pPr marL="342869" indent="-342869">
              <a:buFontTx/>
              <a:buChar char="•"/>
              <a:defRPr/>
            </a:pPr>
            <a:r>
              <a:rPr lang="pt-BR" dirty="0" smtClean="0"/>
              <a:t> </a:t>
            </a:r>
            <a:r>
              <a:rPr lang="pt-BR" b="1" dirty="0" smtClean="0"/>
              <a:t>Serviço Pós-vendas no Destino – </a:t>
            </a:r>
            <a:r>
              <a:rPr lang="pt-BR" dirty="0" smtClean="0"/>
              <a:t>Serviço de orientação e apoio para esclarecer dúvidas e facilitar o processo de transporte no destino.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26624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82488A-B7AF-41E3-80AA-C7AADEB9F173}" type="slidenum">
              <a:rPr lang="pt-BR">
                <a:solidFill>
                  <a:srgbClr val="000000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pt-BR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22203" y="685488"/>
            <a:ext cx="441359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22203" y="685488"/>
            <a:ext cx="441359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35709A46-4ADB-4D2E-835C-D70DEB913FB9}" type="slidenum">
              <a:rPr lang="zh-CN" altLang="en-US" smtClean="0">
                <a:solidFill>
                  <a:prstClr val="black"/>
                </a:solidFill>
              </a:rPr>
              <a:pPr>
                <a:buClr>
                  <a:srgbClr val="1F497D"/>
                </a:buClr>
              </a:p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9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98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7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938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090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1515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1520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6112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3498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9585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974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riz Image w/Bulle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7409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61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002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010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70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70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55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329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22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269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4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19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13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569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302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 wrap="square">
            <a:noAutofit/>
          </a:bodyPr>
          <a:lstStyle>
            <a:lvl1pPr marL="118872" indent="-118872">
              <a:spcBef>
                <a:spcPts val="1200"/>
              </a:spcBef>
              <a:defRPr sz="2000"/>
            </a:lvl1pPr>
            <a:lvl2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8872" indent="-118872">
              <a:spcBef>
                <a:spcPts val="12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DD8E9EDB-28E4-4D6C-8FB0-9914C7E6E45F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January 5, 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 eaLnBrk="0" hangingPunct="0"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Title  │  Draft/Version#  │  Author/Department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1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439C8-7113-4DAC-A4DC-1F0509E575EB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46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1C58E3-590C-4DF5-8E68-A7E9B2115E64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825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F4FF-F035-4F6A-BBBC-0C9933589EC3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046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79199C-3697-461E-A3FE-0EFDC9CD5A3A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023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645267-600F-4BA8-8666-202D3946D66E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10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4F5FFD-8B5A-4D17-A977-48B688A722ED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8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014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47FFD0-DD9F-436E-8D8B-63B514F55D28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103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D90173-E8A0-41F0-A9E8-F27323C2E9E9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684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02AF16-582D-418D-BD68-B6F56C63DEB2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683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8C5EBA-4D3C-490C-8FC8-75A511F78E82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228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5BF66-17C3-428E-A220-CF56F08D937A}" type="slidenum">
              <a:rPr lang="pt-BR">
                <a:solidFill>
                  <a:srgbClr val="000000"/>
                </a:solidFill>
              </a:rPr>
              <a:pPr/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43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32129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49799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lang="en-US" sz="36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1371599" y="1088517"/>
            <a:ext cx="6403975" cy="2926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06643219-4482-4935-8DF6-2A4EB3A87B73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January 5, 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eaLnBrk="0" hangingPunct="0"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Title  │  Draft/Version#  │  Author/Department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eaLnBrk="0" hangingPunct="0">
              <a:spcBef>
                <a:spcPct val="0"/>
              </a:spcBef>
              <a:defRPr/>
            </a:pPr>
            <a:fld id="{039833E3-2DB9-4BEE-B686-F543F57A0C0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14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556795"/>
            <a:ext cx="7772400" cy="578494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464" y="2204864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512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4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6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8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60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2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4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6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0925" y="6463706"/>
            <a:ext cx="4067880" cy="288032"/>
            <a:chOff x="64" y="5823182"/>
            <a:chExt cx="4067880" cy="288032"/>
          </a:xfrm>
        </p:grpSpPr>
        <p:sp>
          <p:nvSpPr>
            <p:cNvPr id="8" name="矩形 7"/>
            <p:cNvSpPr/>
            <p:nvPr/>
          </p:nvSpPr>
          <p:spPr>
            <a:xfrm>
              <a:off x="64" y="5823182"/>
              <a:ext cx="2411696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/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世界</a:t>
              </a:r>
              <a:r>
                <a:rPr lang="en-US" altLang="zh-CN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500</a:t>
              </a:r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</a:rPr>
                <a:t>强研究中心</a:t>
              </a:r>
              <a:endParaRPr lang="zh-CN" altLang="en-US" sz="15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83944" y="5823182"/>
              <a:ext cx="1584000" cy="28803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ctr"/>
            <a:lstStyle/>
            <a:p>
              <a:pPr algn="ctr" defTabSz="1024087"/>
              <a:r>
                <a:rPr lang="en-US" altLang="zh-CN" sz="1300" b="1" dirty="0" smtClean="0">
                  <a:solidFill>
                    <a:prstClr val="white"/>
                  </a:solidFill>
                  <a:latin typeface="微软雅黑" pitchFamily="34" charset="-122"/>
                </a:rPr>
                <a:t>zhao-biao.com</a:t>
              </a:r>
              <a:endParaRPr lang="zh-CN" altLang="en-US" sz="1300" b="1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350878" y="6476846"/>
            <a:ext cx="4499928" cy="288032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2409" tIns="102409" rIns="102409" bIns="102409" rtlCol="0" anchor="ctr"/>
          <a:lstStyle/>
          <a:p>
            <a:pPr algn="ctr" defTabSz="1024087"/>
            <a:r>
              <a:rPr lang="zh-CN" altLang="en-US" sz="1500" b="1" dirty="0" smtClean="0">
                <a:solidFill>
                  <a:prstClr val="white"/>
                </a:solidFill>
                <a:latin typeface="微软雅黑" pitchFamily="34" charset="-122"/>
              </a:rPr>
              <a:t>找表网：专注于海外</a:t>
            </a:r>
            <a:r>
              <a:rPr lang="zh-CN" altLang="en-US" sz="1500" b="1" dirty="0">
                <a:solidFill>
                  <a:prstClr val="white"/>
                </a:solidFill>
                <a:latin typeface="微软雅黑" pitchFamily="34" charset="-122"/>
              </a:rPr>
              <a:t>知名</a:t>
            </a:r>
            <a:r>
              <a:rPr lang="zh-CN" altLang="en-US" sz="1500" b="1" dirty="0" smtClean="0">
                <a:solidFill>
                  <a:prstClr val="white"/>
                </a:solidFill>
                <a:latin typeface="微软雅黑" pitchFamily="34" charset="-122"/>
              </a:rPr>
              <a:t>上市公司公开资料研究</a:t>
            </a:r>
            <a:endParaRPr lang="zh-CN" altLang="en-US" sz="1500" b="1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771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2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482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134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淘宝封面样式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484784"/>
            <a:ext cx="7772400" cy="1362075"/>
          </a:xfrm>
        </p:spPr>
        <p:txBody>
          <a:bodyPr anchor="b"/>
          <a:lstStyle>
            <a:lvl1pPr algn="l">
              <a:defRPr sz="45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36925"/>
            <a:ext cx="7772400" cy="1500187"/>
          </a:xfrm>
        </p:spPr>
        <p:txBody>
          <a:bodyPr anchor="t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5120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40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6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81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602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2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4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63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410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854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2044" indent="0">
              <a:buNone/>
              <a:defRPr sz="2200" b="1"/>
            </a:lvl2pPr>
            <a:lvl3pPr marL="1024087" indent="0">
              <a:buNone/>
              <a:defRPr sz="2000" b="1"/>
            </a:lvl3pPr>
            <a:lvl4pPr marL="1536131" indent="0">
              <a:buNone/>
              <a:defRPr sz="1800" b="1"/>
            </a:lvl4pPr>
            <a:lvl5pPr marL="2048174" indent="0">
              <a:buNone/>
              <a:defRPr sz="1800" b="1"/>
            </a:lvl5pPr>
            <a:lvl6pPr marL="2560218" indent="0">
              <a:buNone/>
              <a:defRPr sz="1800" b="1"/>
            </a:lvl6pPr>
            <a:lvl7pPr marL="3072261" indent="0">
              <a:buNone/>
              <a:defRPr sz="1800" b="1"/>
            </a:lvl7pPr>
            <a:lvl8pPr marL="3584304" indent="0">
              <a:buNone/>
              <a:defRPr sz="1800" b="1"/>
            </a:lvl8pPr>
            <a:lvl9pPr marL="4096348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2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812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79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716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2044" indent="0">
              <a:buNone/>
              <a:defRPr sz="3100"/>
            </a:lvl2pPr>
            <a:lvl3pPr marL="1024087" indent="0">
              <a:buNone/>
              <a:defRPr sz="2700"/>
            </a:lvl3pPr>
            <a:lvl4pPr marL="1536131" indent="0">
              <a:buNone/>
              <a:defRPr sz="2200"/>
            </a:lvl4pPr>
            <a:lvl5pPr marL="2048174" indent="0">
              <a:buNone/>
              <a:defRPr sz="2200"/>
            </a:lvl5pPr>
            <a:lvl6pPr marL="2560218" indent="0">
              <a:buNone/>
              <a:defRPr sz="2200"/>
            </a:lvl6pPr>
            <a:lvl7pPr marL="3072261" indent="0">
              <a:buNone/>
              <a:defRPr sz="2200"/>
            </a:lvl7pPr>
            <a:lvl8pPr marL="3584304" indent="0">
              <a:buNone/>
              <a:defRPr sz="2200"/>
            </a:lvl8pPr>
            <a:lvl9pPr marL="4096348" indent="0">
              <a:buNone/>
              <a:defRPr sz="22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512044" indent="0">
              <a:buNone/>
              <a:defRPr sz="1300"/>
            </a:lvl2pPr>
            <a:lvl3pPr marL="1024087" indent="0">
              <a:buNone/>
              <a:defRPr sz="1100"/>
            </a:lvl3pPr>
            <a:lvl4pPr marL="1536131" indent="0">
              <a:buNone/>
              <a:defRPr sz="1000"/>
            </a:lvl4pPr>
            <a:lvl5pPr marL="2048174" indent="0">
              <a:buNone/>
              <a:defRPr sz="1000"/>
            </a:lvl5pPr>
            <a:lvl6pPr marL="2560218" indent="0">
              <a:buNone/>
              <a:defRPr sz="1000"/>
            </a:lvl6pPr>
            <a:lvl7pPr marL="3072261" indent="0">
              <a:buNone/>
              <a:defRPr sz="1000"/>
            </a:lvl7pPr>
            <a:lvl8pPr marL="3584304" indent="0">
              <a:buNone/>
              <a:defRPr sz="1000"/>
            </a:lvl8pPr>
            <a:lvl9pPr marL="409634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361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44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1F497D"/>
              </a:buClr>
            </a:pPr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1F497D"/>
                </a:buClr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4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9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03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9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9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38D418A-CA05-E544-A8F7-8F6A51AF0F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1EF4087-452B-BC4B-A276-A1AB2CE53E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29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pt-BR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2B08F1-433F-4B4E-B9D3-B987A074794E}" type="slidenum">
              <a:rPr lang="pt-B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t-BR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4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5"/>
          </a:xfrm>
          <a:prstGeom prst="rect">
            <a:avLst/>
          </a:prstGeom>
        </p:spPr>
        <p:txBody>
          <a:bodyPr vert="horz" lIns="102409" tIns="51205" rIns="102409" bIns="5120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400600"/>
          </a:xfrm>
          <a:prstGeom prst="rect">
            <a:avLst/>
          </a:prstGeom>
        </p:spPr>
        <p:txBody>
          <a:bodyPr vert="horz" lIns="102409" tIns="51205" rIns="102409" bIns="5120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/>
            <a:fld id="{532A548F-CF34-4B50-B370-B3732F5B80E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 defTabSz="1024087"/>
              <a:t>2018/1/5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7986"/>
            <a:ext cx="2895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/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487986"/>
            <a:ext cx="2133600" cy="365126"/>
          </a:xfrm>
          <a:prstGeom prst="rect">
            <a:avLst/>
          </a:prstGeom>
        </p:spPr>
        <p:txBody>
          <a:bodyPr vert="horz" lIns="102409" tIns="51205" rIns="102409" bIns="5120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24087"/>
            <a:fld id="{E6F7F160-E61C-4897-94C3-BDF1D09C664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 defTabSz="1024087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1632" y="908720"/>
            <a:ext cx="831683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3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l" defTabSz="1024087" rtl="0" eaLnBrk="1" latinLnBrk="0" hangingPunct="1">
        <a:spcBef>
          <a:spcPct val="0"/>
        </a:spcBef>
        <a:buNone/>
        <a:defRPr sz="27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24087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indent="0" algn="l" defTabSz="1024087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indent="0" algn="l" defTabSz="102408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indent="0" algn="l" defTabSz="1024087" rtl="0" eaLnBrk="1" latinLnBrk="0" hangingPunct="1">
        <a:spcBef>
          <a:spcPct val="2000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81624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8283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70" indent="-256022" algn="l" defTabSz="1024087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204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4087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3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17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21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72261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4304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6348" algn="l" defTabSz="10240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6.png"/><Relationship Id="rId5" Type="http://schemas.openxmlformats.org/officeDocument/2006/relationships/image" Target="../media/image6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microsoft.com/office/2007/relationships/hdphoto" Target="../media/hdphoto1.wdp"/><Relationship Id="rId2" Type="http://schemas.openxmlformats.org/officeDocument/2006/relationships/image" Target="../media/image74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6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9.png"/><Relationship Id="rId11" Type="http://schemas.openxmlformats.org/officeDocument/2006/relationships/image" Target="../media/image96.png"/><Relationship Id="rId5" Type="http://schemas.openxmlformats.org/officeDocument/2006/relationships/image" Target="../media/image6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8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9.png"/><Relationship Id="rId5" Type="http://schemas.openxmlformats.org/officeDocument/2006/relationships/image" Target="../media/image9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alle.taobao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1.png"/><Relationship Id="rId11" Type="http://schemas.openxmlformats.org/officeDocument/2006/relationships/image" Target="../media/image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2"/>
          <p:cNvSpPr txBox="1"/>
          <p:nvPr/>
        </p:nvSpPr>
        <p:spPr>
          <a:xfrm>
            <a:off x="2308763" y="2639020"/>
            <a:ext cx="407034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5400" spc="-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FOOTPRINT</a:t>
            </a:r>
            <a:endParaRPr lang="en-US" sz="5400" spc="-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48075" y="3132640"/>
            <a:ext cx="53149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6000" b="1" spc="-1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CAPABILITIES</a:t>
            </a:r>
            <a:endParaRPr lang="en-US" sz="6000" b="1" spc="-1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964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 descr="S15_M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7701" name="Text Box 293"/>
          <p:cNvSpPr txBox="1">
            <a:spLocks noChangeArrowheads="1"/>
          </p:cNvSpPr>
          <p:nvPr/>
        </p:nvSpPr>
        <p:spPr bwMode="auto">
          <a:xfrm>
            <a:off x="781051" y="6315075"/>
            <a:ext cx="622935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>
              <a:spcBef>
                <a:spcPct val="50000"/>
              </a:spcBef>
            </a:pPr>
            <a:r>
              <a:rPr lang="pt-BR" sz="1300" b="1" dirty="0">
                <a:solidFill>
                  <a:srgbClr val="808080"/>
                </a:solidFill>
              </a:rPr>
              <a:t>EXPRESS SERVICE: Next flight -  CONVENTIONAL SERVICE: 48h</a:t>
            </a:r>
          </a:p>
        </p:txBody>
      </p:sp>
      <p:sp>
        <p:nvSpPr>
          <p:cNvPr id="14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sz="2500" b="1" dirty="0">
                <a:solidFill>
                  <a:srgbClr val="4D148C"/>
                </a:solidFill>
              </a:rPr>
              <a:t>FedEx Brazil – Domestic Portfolio</a:t>
            </a:r>
          </a:p>
        </p:txBody>
      </p:sp>
      <p:sp>
        <p:nvSpPr>
          <p:cNvPr id="17" name="Retângulo 6"/>
          <p:cNvSpPr>
            <a:spLocks noChangeArrowheads="1"/>
          </p:cNvSpPr>
          <p:nvPr/>
        </p:nvSpPr>
        <p:spPr bwMode="auto">
          <a:xfrm>
            <a:off x="152400" y="874741"/>
            <a:ext cx="292721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 dirty="0">
                <a:solidFill>
                  <a:srgbClr val="FF6600"/>
                </a:solidFill>
                <a:ea typeface="Times New Roman" pitchFamily="18" charset="0"/>
              </a:rPr>
              <a:t>Strategic Alliances</a:t>
            </a:r>
          </a:p>
        </p:txBody>
      </p:sp>
      <p:pic>
        <p:nvPicPr>
          <p:cNvPr id="21" name="Imagem 20" descr="S36_MM_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58" t="22222" r="22083" b="7639"/>
          <a:stretch>
            <a:fillRect/>
          </a:stretch>
        </p:blipFill>
        <p:spPr>
          <a:xfrm>
            <a:off x="619125" y="1447800"/>
            <a:ext cx="6391276" cy="4886325"/>
          </a:xfrm>
          <a:prstGeom prst="rect">
            <a:avLst/>
          </a:prstGeom>
        </p:spPr>
      </p:pic>
      <p:pic>
        <p:nvPicPr>
          <p:cNvPr id="20" name="Imagem 19" descr="S36_MM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46" t="18948" r="18750" b="4861"/>
          <a:stretch>
            <a:fillRect/>
          </a:stretch>
        </p:blipFill>
        <p:spPr>
          <a:xfrm>
            <a:off x="6877050" y="1299473"/>
            <a:ext cx="6867525" cy="5225152"/>
          </a:xfrm>
          <a:prstGeom prst="rect">
            <a:avLst/>
          </a:prstGeom>
        </p:spPr>
      </p:pic>
      <p:graphicFrame>
        <p:nvGraphicFramePr>
          <p:cNvPr id="17700" name="Group 2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02799"/>
              </p:ext>
            </p:extLst>
          </p:nvPr>
        </p:nvGraphicFramePr>
        <p:xfrm>
          <a:off x="714376" y="1514472"/>
          <a:ext cx="6219823" cy="4733927"/>
        </p:xfrm>
        <a:graphic>
          <a:graphicData uri="http://schemas.openxmlformats.org/drawingml/2006/table">
            <a:tbl>
              <a:tblPr/>
              <a:tblGrid>
                <a:gridCol w="1162049"/>
                <a:gridCol w="1352550"/>
                <a:gridCol w="2438400"/>
                <a:gridCol w="1266824"/>
              </a:tblGrid>
              <a:tr h="8324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COMPANY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MAX WEIGHT/ VOLUME (KG)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NETWORK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SERVICES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3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TAM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150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NATIONAL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EXPRESS, CONVENTIONAL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6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GOLLOG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80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NATIONAL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EXPRESS, CONVENTIONAL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3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AVIANCA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BSB, CGB, CGR, CNF, CWB, FLN, FOR, JDO, PNZ, POA, PVH, REC, SDU, SÃO, SSA e XAP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CONVENTIONAL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79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AZUL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70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CPQ, SÃO, FOR,REC, MCZ, MAO, BSB, GYN, SSA, CGB, CGR, CNF, CWB, FLN, NAT,  NVT, POA, VIX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EXPRESS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WEBJET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POA, CWB, GRU, GIG, CNF, SSA, BSB, REC, NAT e FOR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  <a:cs typeface="Arial" charset="0"/>
                        </a:rPr>
                        <a:t>CONVENTIONAL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ABSA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4.000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SÃO, MAO, REC e FOR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8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lt"/>
                          <a:cs typeface="Arial" charset="0"/>
                        </a:rPr>
                        <a:t>CONVENTIONAL, CHARTER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2" name="Imagem 21" descr="S35_Ana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35900" y="0"/>
            <a:ext cx="1308100" cy="1299473"/>
          </a:xfrm>
          <a:prstGeom prst="rect">
            <a:avLst/>
          </a:prstGeom>
        </p:spPr>
      </p:pic>
      <p:sp>
        <p:nvSpPr>
          <p:cNvPr id="23" name="Rectangle 1"/>
          <p:cNvSpPr/>
          <p:nvPr/>
        </p:nvSpPr>
        <p:spPr>
          <a:xfrm>
            <a:off x="8401273" y="609084"/>
            <a:ext cx="47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D148C"/>
                </a:solidFill>
              </a:rPr>
              <a:t>Air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45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Imagem 19" descr="S15_M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417" t="18195"/>
          <a:stretch/>
        </p:blipFill>
        <p:spPr>
          <a:xfrm>
            <a:off x="3829050" y="1343024"/>
            <a:ext cx="5448300" cy="5610225"/>
          </a:xfrm>
          <a:prstGeom prst="rect">
            <a:avLst/>
          </a:prstGeom>
        </p:spPr>
      </p:pic>
      <p:sp>
        <p:nvSpPr>
          <p:cNvPr id="18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>
                <a:solidFill>
                  <a:srgbClr val="4D148C"/>
                </a:solidFill>
                <a:latin typeface="Arial" charset="0"/>
                <a:cs typeface="Arial" charset="0"/>
              </a:rPr>
              <a:t>FedEx Brazil – Domestic Portfolio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124" y="0"/>
            <a:ext cx="1285875" cy="12477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73647" y="647184"/>
            <a:ext cx="925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>
                <a:solidFill>
                  <a:srgbClr val="4D148C"/>
                </a:solidFill>
                <a:latin typeface="Arial" charset="0"/>
                <a:cs typeface="Arial" charset="0"/>
              </a:rPr>
              <a:t>Ground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1" name="Retângulo 3"/>
          <p:cNvSpPr>
            <a:spLocks noChangeArrowheads="1"/>
          </p:cNvSpPr>
          <p:nvPr/>
        </p:nvSpPr>
        <p:spPr bwMode="auto">
          <a:xfrm>
            <a:off x="419100" y="1432943"/>
            <a:ext cx="3800475" cy="402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90000"/>
              </a:lnSpc>
              <a:spcAft>
                <a:spcPts val="12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Rapidão </a:t>
            </a:r>
            <a:r>
              <a:rPr lang="en-US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Rodo</a:t>
            </a: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Regional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Your freight will be shipped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quickly </a:t>
            </a:r>
            <a:b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and safely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within the same region</a:t>
            </a:r>
          </a:p>
          <a:p>
            <a:pPr marL="180975" indent="-180975" fontAlgn="base">
              <a:lnSpc>
                <a:spcPct val="90000"/>
              </a:lnSpc>
              <a:spcAft>
                <a:spcPts val="12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Rapidão </a:t>
            </a:r>
            <a:r>
              <a:rPr lang="en-US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Rodo</a:t>
            </a: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Inter-Regional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freight transportation service that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connects all regions in the country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with the support of a network of terminals and fleet vehicles, with </a:t>
            </a:r>
            <a:b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additional benefit of extensive knowledge of the specific features </a:t>
            </a:r>
            <a:b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of each region</a:t>
            </a:r>
          </a:p>
          <a:p>
            <a:pPr marL="180975" indent="-180975" fontAlgn="base">
              <a:lnSpc>
                <a:spcPct val="90000"/>
              </a:lnSpc>
              <a:spcAft>
                <a:spcPts val="12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Rapidão 1a </a:t>
            </a:r>
            <a:r>
              <a:rPr lang="en-US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Hora</a:t>
            </a:r>
            <a:r>
              <a:rPr lang="en-US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Inter-Regional 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road freight express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service for small consignments with high added value, it is also Rapidão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Cometa’s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fastest ground transportation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service</a:t>
            </a:r>
          </a:p>
        </p:txBody>
      </p:sp>
      <p:sp>
        <p:nvSpPr>
          <p:cNvPr id="2" name="Arc 1"/>
          <p:cNvSpPr/>
          <p:nvPr/>
        </p:nvSpPr>
        <p:spPr bwMode="auto">
          <a:xfrm rot="1054371">
            <a:off x="6134449" y="3638550"/>
            <a:ext cx="1664987" cy="1524000"/>
          </a:xfrm>
          <a:prstGeom prst="arc">
            <a:avLst>
              <a:gd name="adj1" fmla="val 16200000"/>
              <a:gd name="adj2" fmla="val 671038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5" name="Arc 24"/>
          <p:cNvSpPr/>
          <p:nvPr/>
        </p:nvSpPr>
        <p:spPr bwMode="auto">
          <a:xfrm rot="3985994">
            <a:off x="6518369" y="2627757"/>
            <a:ext cx="1089718" cy="997443"/>
          </a:xfrm>
          <a:prstGeom prst="arc">
            <a:avLst>
              <a:gd name="adj1" fmla="val 16838351"/>
              <a:gd name="adj2" fmla="val 671038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Arc 25"/>
          <p:cNvSpPr/>
          <p:nvPr/>
        </p:nvSpPr>
        <p:spPr bwMode="auto">
          <a:xfrm rot="3082793" flipV="1">
            <a:off x="5902831" y="2801883"/>
            <a:ext cx="1318949" cy="1293853"/>
          </a:xfrm>
          <a:prstGeom prst="arc">
            <a:avLst>
              <a:gd name="adj1" fmla="val 16838351"/>
              <a:gd name="adj2" fmla="val 1572946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7450789" y="2835251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9" name="Arc 28"/>
          <p:cNvSpPr/>
          <p:nvPr/>
        </p:nvSpPr>
        <p:spPr bwMode="auto">
          <a:xfrm rot="15209927">
            <a:off x="7091623" y="4790396"/>
            <a:ext cx="1293151" cy="1304586"/>
          </a:xfrm>
          <a:prstGeom prst="arc">
            <a:avLst>
              <a:gd name="adj1" fmla="val 18263407"/>
              <a:gd name="adj2" fmla="val 671038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1" name="Arc 30"/>
          <p:cNvSpPr/>
          <p:nvPr/>
        </p:nvSpPr>
        <p:spPr bwMode="auto">
          <a:xfrm rot="6912782" flipV="1">
            <a:off x="6410384" y="2101652"/>
            <a:ext cx="1556924" cy="1527300"/>
          </a:xfrm>
          <a:prstGeom prst="arc">
            <a:avLst>
              <a:gd name="adj1" fmla="val 16838351"/>
              <a:gd name="adj2" fmla="val 1572946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088136" y="3559151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337200" y="2526020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3" name="Arc 32"/>
          <p:cNvSpPr/>
          <p:nvPr/>
        </p:nvSpPr>
        <p:spPr bwMode="auto">
          <a:xfrm rot="20167243">
            <a:off x="5870490" y="4838021"/>
            <a:ext cx="1293151" cy="1304586"/>
          </a:xfrm>
          <a:prstGeom prst="arc">
            <a:avLst>
              <a:gd name="adj1" fmla="val 16504562"/>
              <a:gd name="adj2" fmla="val 671038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172258" y="4775247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5" name="Arc 34"/>
          <p:cNvSpPr/>
          <p:nvPr/>
        </p:nvSpPr>
        <p:spPr bwMode="auto">
          <a:xfrm rot="20167243">
            <a:off x="6799754" y="3648712"/>
            <a:ext cx="1560599" cy="1574399"/>
          </a:xfrm>
          <a:prstGeom prst="arc">
            <a:avLst>
              <a:gd name="adj1" fmla="val 16504562"/>
              <a:gd name="adj2" fmla="val 20183975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7998640" y="3743498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7" name="Arc 36"/>
          <p:cNvSpPr/>
          <p:nvPr/>
        </p:nvSpPr>
        <p:spPr bwMode="auto">
          <a:xfrm rot="1091726" flipV="1">
            <a:off x="5587318" y="4572736"/>
            <a:ext cx="1556924" cy="1527300"/>
          </a:xfrm>
          <a:prstGeom prst="arc">
            <a:avLst>
              <a:gd name="adj1" fmla="val 18025341"/>
              <a:gd name="adj2" fmla="val 1572946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029889" y="5146508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416833" y="5974759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9" name="Arc 38"/>
          <p:cNvSpPr/>
          <p:nvPr/>
        </p:nvSpPr>
        <p:spPr bwMode="auto">
          <a:xfrm rot="1091726" flipV="1">
            <a:off x="7408701" y="2696884"/>
            <a:ext cx="1184301" cy="1161767"/>
          </a:xfrm>
          <a:prstGeom prst="arc">
            <a:avLst>
              <a:gd name="adj1" fmla="val 18025341"/>
              <a:gd name="adj2" fmla="val 3291217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8351192" y="2841212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1" name="Arc 40"/>
          <p:cNvSpPr/>
          <p:nvPr/>
        </p:nvSpPr>
        <p:spPr bwMode="auto">
          <a:xfrm rot="19632046">
            <a:off x="5011000" y="3585899"/>
            <a:ext cx="1160440" cy="1170701"/>
          </a:xfrm>
          <a:prstGeom prst="arc">
            <a:avLst>
              <a:gd name="adj1" fmla="val 16054305"/>
              <a:gd name="adj2" fmla="val 671038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21336" y="3819551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5157497" y="3559151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3" name="Arc 42"/>
          <p:cNvSpPr/>
          <p:nvPr/>
        </p:nvSpPr>
        <p:spPr bwMode="auto">
          <a:xfrm rot="20167243">
            <a:off x="7567761" y="4736378"/>
            <a:ext cx="552886" cy="557775"/>
          </a:xfrm>
          <a:prstGeom prst="arc">
            <a:avLst>
              <a:gd name="adj1" fmla="val 16504562"/>
              <a:gd name="adj2" fmla="val 21561081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8000851" y="4799265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5" name="Arc 44"/>
          <p:cNvSpPr/>
          <p:nvPr/>
        </p:nvSpPr>
        <p:spPr bwMode="auto">
          <a:xfrm rot="21104267">
            <a:off x="6479972" y="4306488"/>
            <a:ext cx="1191020" cy="1201552"/>
          </a:xfrm>
          <a:prstGeom prst="arc">
            <a:avLst>
              <a:gd name="adj1" fmla="val 16504562"/>
              <a:gd name="adj2" fmla="val 21561081"/>
            </a:avLst>
          </a:prstGeom>
          <a:noFill/>
          <a:ln w="38100" cap="rnd" cmpd="sng" algn="ctr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6905915" y="4193226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83436" y="4667247"/>
            <a:ext cx="216000" cy="216000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887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1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3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4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" grpId="0" animBg="1"/>
      <p:bldP spid="25" grpId="0" animBg="1"/>
      <p:bldP spid="26" grpId="0" animBg="1"/>
      <p:bldP spid="27" grpId="0" animBg="1"/>
      <p:bldP spid="29" grpId="0" animBg="1"/>
      <p:bldP spid="31" grpId="0" animBg="1"/>
      <p:bldP spid="2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0" grpId="0" animBg="1"/>
      <p:bldP spid="38" grpId="0" animBg="1"/>
      <p:bldP spid="39" grpId="0" animBg="1"/>
      <p:bldP spid="40" grpId="0" animBg="1"/>
      <p:bldP spid="41" grpId="0" animBg="1"/>
      <p:bldP spid="28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19" descr="S15_M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8100" y="1162048"/>
            <a:ext cx="5185900" cy="132939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88" t="45257"/>
          <a:stretch/>
        </p:blipFill>
        <p:spPr>
          <a:xfrm>
            <a:off x="3400425" y="3103738"/>
            <a:ext cx="5743574" cy="3754259"/>
          </a:xfrm>
          <a:prstGeom prst="rect">
            <a:avLst/>
          </a:prstGeom>
        </p:spPr>
      </p:pic>
      <p:sp>
        <p:nvSpPr>
          <p:cNvPr id="3" name="Retângulo 4"/>
          <p:cNvSpPr>
            <a:spLocks noChangeArrowheads="1"/>
          </p:cNvSpPr>
          <p:nvPr/>
        </p:nvSpPr>
        <p:spPr bwMode="auto">
          <a:xfrm>
            <a:off x="1114425" y="5615721"/>
            <a:ext cx="2060575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85000"/>
              </a:lnSpc>
            </a:pPr>
            <a:r>
              <a:rPr lang="en-US" sz="1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No 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weight limits for goods to be carried</a:t>
            </a:r>
            <a:endParaRPr lang="pt-BR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>
                <a:solidFill>
                  <a:srgbClr val="4D148C"/>
                </a:solidFill>
                <a:latin typeface="Arial" charset="0"/>
                <a:cs typeface="Arial" charset="0"/>
              </a:rPr>
              <a:t>FedEx Brazil – Domestic Portfolio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124" y="0"/>
            <a:ext cx="1285875" cy="124777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173647" y="647184"/>
            <a:ext cx="925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>
                <a:solidFill>
                  <a:srgbClr val="4D148C"/>
                </a:solidFill>
                <a:latin typeface="Arial" charset="0"/>
                <a:cs typeface="Arial" charset="0"/>
              </a:rPr>
              <a:t>Ground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4425" y="1249686"/>
            <a:ext cx="2286000" cy="72019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>
              <a:lnSpc>
                <a:spcPct val="85000"/>
              </a:lnSpc>
            </a:pP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Local, state, regional and national ground transportation</a:t>
            </a:r>
            <a:endParaRPr lang="pt-BR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4425" y="2428070"/>
            <a:ext cx="2286000" cy="51090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>
              <a:lnSpc>
                <a:spcPct val="85000"/>
              </a:lnSpc>
            </a:pPr>
            <a:r>
              <a:rPr lang="pt-BR" sz="1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Comprehensive Services</a:t>
            </a:r>
            <a:endParaRPr lang="pt-BR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14425" y="3467100"/>
            <a:ext cx="1665678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85000"/>
              </a:lnSpc>
            </a:pPr>
            <a:r>
              <a:rPr lang="en-US" sz="1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Available for TL or LTL</a:t>
            </a:r>
            <a:endParaRPr lang="pt-BR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4425" y="4542097"/>
            <a:ext cx="2286000" cy="51090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>
              <a:lnSpc>
                <a:spcPct val="85000"/>
              </a:lnSpc>
            </a:pPr>
            <a:r>
              <a:rPr lang="en-US" sz="160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Shortest delivery lead times in the market</a:t>
            </a:r>
            <a:endParaRPr lang="pt-BR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" y="1133474"/>
            <a:ext cx="933450" cy="9334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" y="2171700"/>
            <a:ext cx="933450" cy="9320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" y="3267075"/>
            <a:ext cx="933450" cy="9258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" y="4343400"/>
            <a:ext cx="933450" cy="8783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" y="5372100"/>
            <a:ext cx="933450" cy="933450"/>
          </a:xfrm>
          <a:prstGeom prst="rect">
            <a:avLst/>
          </a:prstGeom>
        </p:spPr>
      </p:pic>
      <p:sp>
        <p:nvSpPr>
          <p:cNvPr id="25" name="Retângulo 3"/>
          <p:cNvSpPr>
            <a:spLocks noChangeArrowheads="1"/>
          </p:cNvSpPr>
          <p:nvPr/>
        </p:nvSpPr>
        <p:spPr bwMode="auto">
          <a:xfrm>
            <a:off x="3754900" y="3476637"/>
            <a:ext cx="4447250" cy="113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End-to-end process visibility</a:t>
            </a:r>
          </a:p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Satellite-enabled monitoring system </a:t>
            </a:r>
            <a:br>
              <a:rPr lang="en-US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24 hours a day, 7 days a week</a:t>
            </a:r>
          </a:p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End-to-end risk management</a:t>
            </a:r>
          </a:p>
        </p:txBody>
      </p:sp>
      <p:pic>
        <p:nvPicPr>
          <p:cNvPr id="4098" name="Picture 2" descr="Z:\Criação\Jobs 2012\Brasil\FedEx\PNG\S41_Lean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33" t="27111"/>
          <a:stretch>
            <a:fillRect/>
          </a:stretch>
        </p:blipFill>
        <p:spPr bwMode="auto">
          <a:xfrm>
            <a:off x="5003800" y="1714500"/>
            <a:ext cx="4254500" cy="520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2325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3" grpId="0"/>
      <p:bldP spid="22" grpId="0"/>
      <p:bldP spid="2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95740"/>
            <a:ext cx="7686675" cy="4389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933950" cy="5362575"/>
          </a:xfrm>
          <a:prstGeom prst="rect">
            <a:avLst/>
          </a:prstGeom>
        </p:spPr>
      </p:pic>
      <p:pic>
        <p:nvPicPr>
          <p:cNvPr id="15" name="Imagem 19" descr="S15_M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7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>
                <a:solidFill>
                  <a:srgbClr val="4D148C"/>
                </a:solidFill>
                <a:latin typeface="Arial" charset="0"/>
                <a:cs typeface="Arial" charset="0"/>
              </a:rPr>
              <a:t>FedEx Brazil – Domestic Portfolio</a:t>
            </a:r>
          </a:p>
        </p:txBody>
      </p:sp>
      <p:sp>
        <p:nvSpPr>
          <p:cNvPr id="19" name="Retângulo 3"/>
          <p:cNvSpPr>
            <a:spLocks noChangeArrowheads="1"/>
          </p:cNvSpPr>
          <p:nvPr/>
        </p:nvSpPr>
        <p:spPr bwMode="auto">
          <a:xfrm>
            <a:off x="161925" y="883136"/>
            <a:ext cx="1870705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pt-BR" sz="2200" dirty="0">
                <a:solidFill>
                  <a:prstClr val="white"/>
                </a:solidFill>
                <a:latin typeface="Arial" charset="0"/>
                <a:ea typeface="Times New Roman" pitchFamily="18" charset="0"/>
                <a:cs typeface="Arial" charset="0"/>
              </a:rPr>
              <a:t>Transit Times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1838" y="2966086"/>
            <a:ext cx="6261437" cy="299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398602" y="1627912"/>
            <a:ext cx="8237672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ground network is connected with </a:t>
            </a:r>
            <a:r>
              <a:rPr lang="pt-BR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seven main hubs </a:t>
            </a:r>
            <a:r>
              <a:rPr lang="pt-B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where the freight is consolidated and distributed. The </a:t>
            </a:r>
            <a:r>
              <a:rPr lang="pt-BR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transit time </a:t>
            </a:r>
            <a:r>
              <a:rPr lang="pt-B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(in days) between them is: </a:t>
            </a:r>
          </a:p>
        </p:txBody>
      </p:sp>
      <p:graphicFrame>
        <p:nvGraphicFramePr>
          <p:cNvPr id="16938" name="Group 5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68368"/>
              </p:ext>
            </p:extLst>
          </p:nvPr>
        </p:nvGraphicFramePr>
        <p:xfrm>
          <a:off x="891839" y="2995613"/>
          <a:ext cx="6185239" cy="2881788"/>
        </p:xfrm>
        <a:graphic>
          <a:graphicData uri="http://schemas.openxmlformats.org/drawingml/2006/table">
            <a:tbl>
              <a:tblPr/>
              <a:tblGrid>
                <a:gridCol w="766287"/>
                <a:gridCol w="1468712"/>
                <a:gridCol w="564320"/>
                <a:gridCol w="564320"/>
                <a:gridCol w="564320"/>
                <a:gridCol w="564320"/>
                <a:gridCol w="564320"/>
                <a:gridCol w="564320"/>
                <a:gridCol w="564320"/>
              </a:tblGrid>
              <a:tr h="3278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kumimoji="0" lang="pt-B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BEL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BHZ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CWB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FES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GYN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SAO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8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BEL 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Belem/PA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8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BHZ 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Belo Horizonte/MG</a:t>
                      </a:r>
                      <a:endParaRPr kumimoji="0" lang="pt-B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8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CWB 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Curitiba/PR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8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FES 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Feira de Santa/BA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8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GYN 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Goiania/GO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8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REC 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Recife/PE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8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SAO 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São Paulo/SP</a:t>
                      </a:r>
                      <a:endParaRPr kumimoji="0" lang="pt-B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124" y="0"/>
            <a:ext cx="1285875" cy="124777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173647" y="647184"/>
            <a:ext cx="925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>
                <a:solidFill>
                  <a:srgbClr val="4D148C"/>
                </a:solidFill>
                <a:latin typeface="Arial" charset="0"/>
                <a:cs typeface="Arial" charset="0"/>
              </a:rPr>
              <a:t>Ground</a:t>
            </a:r>
            <a:endParaRPr lang="en-US" sz="160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7224" y="2313623"/>
            <a:ext cx="866775" cy="1304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6674" y="3694748"/>
            <a:ext cx="1457325" cy="29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4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80821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Imagem 19" descr="S15_M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4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>
                <a:solidFill>
                  <a:srgbClr val="4D148C"/>
                </a:solidFill>
              </a:rPr>
              <a:t>FedEx Brazil – Domestic Portfolio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5724" y="0"/>
            <a:ext cx="1438275" cy="13430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93497" y="609084"/>
            <a:ext cx="1085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>
                <a:solidFill>
                  <a:srgbClr val="4D148C"/>
                </a:solidFill>
              </a:rPr>
              <a:t>Logistics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7" name="Retângulo 3"/>
          <p:cNvSpPr>
            <a:spLocks noChangeArrowheads="1"/>
          </p:cNvSpPr>
          <p:nvPr/>
        </p:nvSpPr>
        <p:spPr bwMode="auto">
          <a:xfrm>
            <a:off x="4998711" y="2325151"/>
            <a:ext cx="4011940" cy="385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b="1" dirty="0">
                <a:solidFill>
                  <a:srgbClr val="FF6600"/>
                </a:solidFill>
              </a:rPr>
              <a:t>Full logistics services </a:t>
            </a:r>
            <a:r>
              <a:rPr lang="en-US" sz="1700" dirty="0">
                <a:solidFill>
                  <a:srgbClr val="000000"/>
                </a:solidFill>
              </a:rPr>
              <a:t>tailored to 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the needs of every step in the supply 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chain process</a:t>
            </a:r>
          </a:p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dirty="0">
                <a:solidFill>
                  <a:srgbClr val="000000"/>
                </a:solidFill>
              </a:rPr>
              <a:t>Operation at </a:t>
            </a:r>
            <a:r>
              <a:rPr lang="en-US" sz="1700" b="1" dirty="0">
                <a:solidFill>
                  <a:srgbClr val="FF6600"/>
                </a:solidFill>
              </a:rPr>
              <a:t>your premises </a:t>
            </a:r>
            <a:r>
              <a:rPr lang="en-US" sz="1700" dirty="0">
                <a:solidFill>
                  <a:srgbClr val="000000"/>
                </a:solidFill>
              </a:rPr>
              <a:t>or 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at the Rapidão </a:t>
            </a:r>
            <a:r>
              <a:rPr lang="en-US" sz="1700" dirty="0" err="1">
                <a:solidFill>
                  <a:srgbClr val="000000"/>
                </a:solidFill>
              </a:rPr>
              <a:t>Cometa’s</a:t>
            </a:r>
            <a:r>
              <a:rPr lang="en-US" sz="1700" dirty="0">
                <a:solidFill>
                  <a:srgbClr val="000000"/>
                </a:solidFill>
              </a:rPr>
              <a:t> terminals</a:t>
            </a:r>
          </a:p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b="1" dirty="0">
                <a:solidFill>
                  <a:srgbClr val="FF6600"/>
                </a:solidFill>
              </a:rPr>
              <a:t>Nationwide</a:t>
            </a:r>
            <a:r>
              <a:rPr lang="en-US" sz="1700" dirty="0">
                <a:solidFill>
                  <a:srgbClr val="000000"/>
                </a:solidFill>
              </a:rPr>
              <a:t> coverage</a:t>
            </a:r>
          </a:p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b="1" dirty="0">
                <a:solidFill>
                  <a:srgbClr val="FF6600"/>
                </a:solidFill>
              </a:rPr>
              <a:t>Customized projects </a:t>
            </a:r>
            <a:r>
              <a:rPr lang="en-US" sz="1700" dirty="0">
                <a:solidFill>
                  <a:srgbClr val="000000"/>
                </a:solidFill>
              </a:rPr>
              <a:t>according 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to specific customer needs</a:t>
            </a:r>
          </a:p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dirty="0">
                <a:solidFill>
                  <a:srgbClr val="000000"/>
                </a:solidFill>
              </a:rPr>
              <a:t>Specialized teams for the </a:t>
            </a:r>
            <a:r>
              <a:rPr lang="en-US" sz="1700" b="1" dirty="0">
                <a:solidFill>
                  <a:srgbClr val="FF6600"/>
                </a:solidFill>
              </a:rPr>
              <a:t>development of individual projects</a:t>
            </a:r>
          </a:p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dirty="0">
                <a:solidFill>
                  <a:srgbClr val="000000"/>
                </a:solidFill>
              </a:rPr>
              <a:t>Study of </a:t>
            </a:r>
            <a:r>
              <a:rPr lang="en-US" sz="1700" b="1" dirty="0">
                <a:solidFill>
                  <a:srgbClr val="FF6600"/>
                </a:solidFill>
              </a:rPr>
              <a:t>tax load impact </a:t>
            </a:r>
            <a:r>
              <a:rPr lang="en-US" sz="1700" dirty="0">
                <a:solidFill>
                  <a:srgbClr val="000000"/>
                </a:solidFill>
              </a:rPr>
              <a:t>on logistics solutions proposed</a:t>
            </a:r>
          </a:p>
          <a:p>
            <a:pPr marL="180975" indent="-180975"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en-US" sz="1700" dirty="0">
                <a:solidFill>
                  <a:srgbClr val="000000"/>
                </a:solidFill>
              </a:rPr>
              <a:t>Service assessment through </a:t>
            </a:r>
            <a:r>
              <a:rPr lang="en-US" sz="1700" b="1" dirty="0">
                <a:solidFill>
                  <a:srgbClr val="FF6600"/>
                </a:solidFill>
              </a:rPr>
              <a:t>performance indicators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9660" y="1721326"/>
            <a:ext cx="2028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ts val="600"/>
              </a:spcBef>
            </a:pPr>
            <a:r>
              <a:rPr lang="pt-BR" sz="3200" b="1">
                <a:solidFill>
                  <a:srgbClr val="7030A0"/>
                </a:solidFill>
              </a:rPr>
              <a:t>Features:</a:t>
            </a:r>
            <a:endParaRPr lang="pt-BR" sz="3200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19224"/>
            <a:ext cx="4351011" cy="543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714750"/>
            <a:ext cx="3733800" cy="3771900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 bwMode="auto">
          <a:xfrm rot="18583924">
            <a:off x="2479965" y="1263778"/>
            <a:ext cx="2492549" cy="2516052"/>
          </a:xfrm>
          <a:prstGeom prst="arc">
            <a:avLst>
              <a:gd name="adj1" fmla="val 16401849"/>
              <a:gd name="adj2" fmla="val 1425931"/>
            </a:avLst>
          </a:prstGeom>
          <a:noFill/>
          <a:ln w="47625" cap="rnd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781550" y="1910853"/>
            <a:ext cx="160010" cy="160010"/>
          </a:xfrm>
          <a:prstGeom prst="ellipse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51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5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5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1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5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5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" grpId="0"/>
      <p:bldP spid="18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583"/>
          <a:stretch/>
        </p:blipFill>
        <p:spPr bwMode="auto">
          <a:xfrm>
            <a:off x="0" y="2371724"/>
            <a:ext cx="91440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72"/>
          <a:stretch/>
        </p:blipFill>
        <p:spPr bwMode="auto">
          <a:xfrm>
            <a:off x="0" y="1266824"/>
            <a:ext cx="914400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87" t="4352"/>
          <a:stretch/>
        </p:blipFill>
        <p:spPr>
          <a:xfrm>
            <a:off x="1343024" y="298450"/>
            <a:ext cx="7800973" cy="6559549"/>
          </a:xfrm>
          <a:prstGeom prst="rect">
            <a:avLst/>
          </a:prstGeom>
        </p:spPr>
      </p:pic>
      <p:pic>
        <p:nvPicPr>
          <p:cNvPr id="27" name="Imagem 19" descr="S15_M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5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>
                <a:solidFill>
                  <a:srgbClr val="4D148C"/>
                </a:solidFill>
              </a:rPr>
              <a:t>FedEx Brazil – Domestic Portfolio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5724" y="0"/>
            <a:ext cx="1438275" cy="134302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093497" y="609084"/>
            <a:ext cx="1085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>
                <a:solidFill>
                  <a:srgbClr val="4D148C"/>
                </a:solidFill>
              </a:rPr>
              <a:t>Logistics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18" name="Retângulo 3"/>
          <p:cNvSpPr>
            <a:spLocks noChangeArrowheads="1"/>
          </p:cNvSpPr>
          <p:nvPr/>
        </p:nvSpPr>
        <p:spPr bwMode="auto">
          <a:xfrm>
            <a:off x="3459066" y="1905000"/>
            <a:ext cx="4965795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</a:pPr>
            <a:r>
              <a:rPr lang="en-US" sz="1600" dirty="0">
                <a:solidFill>
                  <a:srgbClr val="000000"/>
                </a:solidFill>
              </a:rPr>
              <a:t>Full end-to-end </a:t>
            </a:r>
            <a:r>
              <a:rPr lang="en-US" sz="1600" b="1" dirty="0">
                <a:solidFill>
                  <a:srgbClr val="FF6600"/>
                </a:solidFill>
              </a:rPr>
              <a:t>inventory management</a:t>
            </a:r>
            <a:r>
              <a:rPr lang="en-US" sz="1600" dirty="0">
                <a:solidFill>
                  <a:srgbClr val="000000"/>
                </a:solidFill>
              </a:rPr>
              <a:t>, including risk monitoring and management  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</a:pPr>
            <a:r>
              <a:rPr lang="en-US" sz="1600" b="1" dirty="0">
                <a:solidFill>
                  <a:srgbClr val="FF6600"/>
                </a:solidFill>
              </a:rPr>
              <a:t>Order fulfillment and management </a:t>
            </a:r>
            <a:r>
              <a:rPr lang="en-US" sz="1600" dirty="0">
                <a:solidFill>
                  <a:srgbClr val="000000"/>
                </a:solidFill>
              </a:rPr>
              <a:t>– operators complete the order sequencing process, including picking, packing, packing into cartons, dispatching, kitting, configuring services, warehousing, unitizing and palletizing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</a:pPr>
            <a:r>
              <a:rPr lang="en-US" sz="1600" b="1" dirty="0">
                <a:solidFill>
                  <a:srgbClr val="FF6600"/>
                </a:solidFill>
              </a:rPr>
              <a:t>Transportation Management </a:t>
            </a:r>
            <a:r>
              <a:rPr lang="en-US" sz="1600" dirty="0">
                <a:solidFill>
                  <a:srgbClr val="000000"/>
                </a:solidFill>
              </a:rPr>
              <a:t>– Development of transportation mode systems (air, road, river, ocean, railway, truckload, less-than-truckload, milk-run, multimodal operation, among others) and services according to customer requirements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</a:pPr>
            <a:r>
              <a:rPr lang="en-US" sz="1600" b="1" dirty="0">
                <a:solidFill>
                  <a:srgbClr val="FF6600"/>
                </a:solidFill>
              </a:rPr>
              <a:t>Engineering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b="1" dirty="0">
                <a:solidFill>
                  <a:srgbClr val="FF6600"/>
                </a:solidFill>
              </a:rPr>
              <a:t>infrastructure </a:t>
            </a:r>
            <a:br>
              <a:rPr lang="en-US" sz="1600" b="1" dirty="0">
                <a:solidFill>
                  <a:srgbClr val="FF6600"/>
                </a:solidFill>
              </a:rPr>
            </a:br>
            <a:r>
              <a:rPr lang="en-US" sz="1600" b="1" dirty="0">
                <a:solidFill>
                  <a:srgbClr val="FF6600"/>
                </a:solidFill>
              </a:rPr>
              <a:t>maintenance</a:t>
            </a:r>
            <a:r>
              <a:rPr lang="en-US" sz="1600" dirty="0">
                <a:solidFill>
                  <a:srgbClr val="000000"/>
                </a:solidFill>
              </a:rPr>
              <a:t> logistics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</a:pPr>
            <a:r>
              <a:rPr lang="en-US" sz="1600" b="1" dirty="0">
                <a:solidFill>
                  <a:srgbClr val="FF6600"/>
                </a:solidFill>
              </a:rPr>
              <a:t>Technical assistance </a:t>
            </a:r>
            <a:r>
              <a:rPr lang="en-US" sz="1600" dirty="0">
                <a:solidFill>
                  <a:srgbClr val="000000"/>
                </a:solidFill>
              </a:rPr>
              <a:t>logistics 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</a:pPr>
            <a:r>
              <a:rPr lang="en-US" sz="1600" dirty="0">
                <a:solidFill>
                  <a:srgbClr val="000000"/>
                </a:solidFill>
              </a:rPr>
              <a:t>Garment, </a:t>
            </a:r>
            <a:r>
              <a:rPr lang="en-US" sz="1600" dirty="0" err="1">
                <a:solidFill>
                  <a:srgbClr val="000000"/>
                </a:solidFill>
              </a:rPr>
              <a:t>shoewear</a:t>
            </a:r>
            <a:r>
              <a:rPr lang="en-US" sz="1600" dirty="0">
                <a:solidFill>
                  <a:srgbClr val="000000"/>
                </a:solidFill>
              </a:rPr>
              <a:t> and fashion logistics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</a:pPr>
            <a:r>
              <a:rPr lang="en-US" sz="1600" dirty="0">
                <a:solidFill>
                  <a:srgbClr val="000000"/>
                </a:solidFill>
              </a:rPr>
              <a:t>Logistics for </a:t>
            </a:r>
            <a:r>
              <a:rPr lang="en-US" sz="1600" b="1" dirty="0">
                <a:solidFill>
                  <a:srgbClr val="FF6600"/>
                </a:solidFill>
              </a:rPr>
              <a:t>two and four-wheeled vehicles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– parts and pieces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</a:pPr>
            <a:r>
              <a:rPr lang="en-US" sz="1600" b="1" dirty="0">
                <a:solidFill>
                  <a:srgbClr val="FF6600"/>
                </a:solidFill>
              </a:rPr>
              <a:t>Retail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logistics 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  <a:buClr>
                <a:srgbClr val="7030A0"/>
              </a:buClr>
              <a:buSzPct val="100000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9900" y="1905000"/>
            <a:ext cx="457200" cy="390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5" y="2409825"/>
            <a:ext cx="390526" cy="428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5" y="3590925"/>
            <a:ext cx="382492" cy="3476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4" y="4743450"/>
            <a:ext cx="390527" cy="4286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5" y="5257800"/>
            <a:ext cx="382492" cy="3333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5" y="5591175"/>
            <a:ext cx="382492" cy="2952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5" y="5886450"/>
            <a:ext cx="390526" cy="3333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4" y="6353174"/>
            <a:ext cx="390527" cy="428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5" y="1790700"/>
            <a:ext cx="485776" cy="4095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6" y="2305050"/>
            <a:ext cx="485776" cy="409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71650"/>
            <a:ext cx="3459066" cy="638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4" y="3476624"/>
            <a:ext cx="485776" cy="4095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6" y="4648200"/>
            <a:ext cx="485776" cy="4095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4" y="5172075"/>
            <a:ext cx="485776" cy="4095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6" y="5472114"/>
            <a:ext cx="485776" cy="4095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6" y="5762626"/>
            <a:ext cx="485776" cy="4095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6576" y="6272213"/>
            <a:ext cx="485776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14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7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25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endParaRPr lang="pt-BR">
              <a:solidFill>
                <a:prstClr val="white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93859"/>
            <a:ext cx="5810250" cy="5564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 descr="Z:\Criação\Jobs 2012\Brasil\FedEx\PNG\S46_Mónica_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98450"/>
            <a:ext cx="4905829" cy="533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19" descr="S15_M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8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 dirty="0">
                <a:solidFill>
                  <a:srgbClr val="4D148C"/>
                </a:solidFill>
              </a:rPr>
              <a:t>FedEx Brazil – Domestic Portfolio</a:t>
            </a:r>
          </a:p>
        </p:txBody>
      </p:sp>
      <p:pic>
        <p:nvPicPr>
          <p:cNvPr id="20" name="Picture 6" descr="Z:\Criação\Jobs 2012\Brasil\FedEx\PNG\S46_Mónica_1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50868" y="0"/>
            <a:ext cx="1293132" cy="13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"/>
          <p:cNvSpPr/>
          <p:nvPr/>
        </p:nvSpPr>
        <p:spPr>
          <a:xfrm>
            <a:off x="8339557" y="583684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D148C"/>
                </a:solidFill>
              </a:rPr>
              <a:t>B2C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Espaço Reservado para Conteúdo 5"/>
          <p:cNvSpPr txBox="1">
            <a:spLocks/>
          </p:cNvSpPr>
          <p:nvPr/>
        </p:nvSpPr>
        <p:spPr bwMode="auto">
          <a:xfrm>
            <a:off x="5498703" y="1371014"/>
            <a:ext cx="3396186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39700" indent="-1397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>
                <a:solidFill>
                  <a:srgbClr val="646E73"/>
                </a:solidFill>
                <a:cs typeface="Arial"/>
              </a:rPr>
              <a:t>Capacity to operate consignments with </a:t>
            </a:r>
            <a:r>
              <a:rPr lang="en-US" sz="1600" dirty="0" smtClean="0">
                <a:solidFill>
                  <a:srgbClr val="646E73"/>
                </a:solidFill>
                <a:cs typeface="Arial"/>
              </a:rPr>
              <a:t>a 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minimum weight of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100 grams, such as CDs, DVDs </a:t>
            </a: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/>
            </a:r>
            <a:br>
              <a:rPr lang="en-US" sz="1600" b="1" dirty="0" smtClean="0">
                <a:solidFill>
                  <a:srgbClr val="FF6600"/>
                </a:solidFill>
                <a:cs typeface="Arial"/>
              </a:rPr>
            </a:b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>and books</a:t>
            </a:r>
            <a:endParaRPr lang="en-US" sz="1600" b="1" dirty="0">
              <a:solidFill>
                <a:srgbClr val="FF6600"/>
              </a:solidFill>
              <a:cs typeface="Arial"/>
            </a:endParaRPr>
          </a:p>
        </p:txBody>
      </p:sp>
      <p:sp>
        <p:nvSpPr>
          <p:cNvPr id="28" name="Espaço Reservado para Conteúdo 5"/>
          <p:cNvSpPr txBox="1">
            <a:spLocks/>
          </p:cNvSpPr>
          <p:nvPr/>
        </p:nvSpPr>
        <p:spPr bwMode="auto">
          <a:xfrm>
            <a:off x="5498704" y="2363213"/>
            <a:ext cx="327654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39700" indent="-1397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>Special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rates 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for different weight </a:t>
            </a:r>
            <a:r>
              <a:rPr lang="en-US" sz="1600" dirty="0" smtClean="0">
                <a:solidFill>
                  <a:srgbClr val="646E73"/>
                </a:solidFill>
                <a:cs typeface="Arial"/>
              </a:rPr>
              <a:t>ranges</a:t>
            </a:r>
            <a:endParaRPr lang="en-US" sz="1600" dirty="0">
              <a:solidFill>
                <a:srgbClr val="646E73"/>
              </a:solidFill>
              <a:cs typeface="Arial"/>
            </a:endParaRPr>
          </a:p>
        </p:txBody>
      </p:sp>
      <p:sp>
        <p:nvSpPr>
          <p:cNvPr id="29" name="Espaço Reservado para Conteúdo 5"/>
          <p:cNvSpPr txBox="1">
            <a:spLocks/>
          </p:cNvSpPr>
          <p:nvPr/>
        </p:nvSpPr>
        <p:spPr bwMode="auto">
          <a:xfrm>
            <a:off x="5498703" y="4028608"/>
            <a:ext cx="339618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39700" indent="-1397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646E73"/>
                </a:solidFill>
                <a:cs typeface="Arial"/>
              </a:rPr>
              <a:t>Exclusive 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home delivery network</a:t>
            </a:r>
          </a:p>
        </p:txBody>
      </p:sp>
      <p:sp>
        <p:nvSpPr>
          <p:cNvPr id="30" name="Espaço Reservado para Conteúdo 5"/>
          <p:cNvSpPr txBox="1">
            <a:spLocks/>
          </p:cNvSpPr>
          <p:nvPr/>
        </p:nvSpPr>
        <p:spPr bwMode="auto">
          <a:xfrm>
            <a:off x="5498703" y="2971547"/>
            <a:ext cx="3498735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39700" indent="-1397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>Logistics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planning development: 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storage, distribution, kitting, reverse logistics and customer information </a:t>
            </a:r>
            <a:r>
              <a:rPr lang="en-US" sz="1600" dirty="0" smtClean="0">
                <a:solidFill>
                  <a:srgbClr val="646E73"/>
                </a:solidFill>
                <a:cs typeface="Arial"/>
              </a:rPr>
              <a:t>service</a:t>
            </a:r>
            <a:endParaRPr lang="en-US" sz="1600" dirty="0">
              <a:solidFill>
                <a:srgbClr val="646E73"/>
              </a:solidFill>
              <a:cs typeface="Arial"/>
            </a:endParaRPr>
          </a:p>
        </p:txBody>
      </p:sp>
      <p:sp>
        <p:nvSpPr>
          <p:cNvPr id="31" name="Espaço Reservado para Conteúdo 3"/>
          <p:cNvSpPr txBox="1">
            <a:spLocks/>
          </p:cNvSpPr>
          <p:nvPr/>
        </p:nvSpPr>
        <p:spPr>
          <a:xfrm>
            <a:off x="5498703" y="5756324"/>
            <a:ext cx="3276545" cy="885775"/>
          </a:xfrm>
          <a:prstGeom prst="rect">
            <a:avLst/>
          </a:prstGeom>
        </p:spPr>
        <p:txBody>
          <a:bodyPr>
            <a:noAutofit/>
          </a:bodyPr>
          <a:lstStyle>
            <a:lvl1pPr marL="268288" indent="-268288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40400" indent="-140400" eaLnBrk="0" fontAlgn="base" hangingPunct="0">
              <a:lnSpc>
                <a:spcPct val="90000"/>
              </a:lnSpc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646E73"/>
                </a:solidFill>
                <a:cs typeface="Arial"/>
              </a:rPr>
              <a:t>Ability 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to combine Rapidão Cometa’s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different transportation service modes</a:t>
            </a:r>
          </a:p>
          <a:p>
            <a:pPr marL="140400" indent="-140400" defTabSz="457200">
              <a:spcAft>
                <a:spcPts val="300"/>
              </a:spcAft>
              <a:buClr>
                <a:srgbClr val="FFFFFF">
                  <a:lumMod val="50000"/>
                </a:srgbClr>
              </a:buClr>
              <a:buSzPct val="70000"/>
              <a:buFont typeface="Arial" pitchFamily="34" charset="0"/>
              <a:buChar char="•"/>
            </a:pPr>
            <a:endParaRPr lang="en-US" sz="1600" dirty="0">
              <a:solidFill>
                <a:srgbClr val="808080"/>
              </a:solidFill>
              <a:latin typeface="Arial Narrow" pitchFamily="34" charset="0"/>
            </a:endParaRPr>
          </a:p>
          <a:p>
            <a:pPr marL="140400" indent="-140400" defTabSz="457200">
              <a:spcAft>
                <a:spcPts val="300"/>
              </a:spcAft>
              <a:buClr>
                <a:srgbClr val="FFFFFF">
                  <a:lumMod val="50000"/>
                </a:srgbClr>
              </a:buClr>
              <a:buSzPct val="70000"/>
              <a:buFont typeface="Arial" pitchFamily="34" charset="0"/>
              <a:buChar char="•"/>
            </a:pPr>
            <a:endParaRPr lang="pt-BR" sz="1600" dirty="0">
              <a:solidFill>
                <a:srgbClr val="80808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5498703" y="4522404"/>
            <a:ext cx="3773754" cy="2916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68288" indent="-268288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39700" indent="-1397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>
                <a:solidFill>
                  <a:srgbClr val="646E73"/>
                </a:solidFill>
                <a:cs typeface="Arial"/>
              </a:rPr>
              <a:t>Staff dedicated to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home </a:t>
            </a: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>delivery</a:t>
            </a:r>
            <a:endParaRPr lang="pt-BR" dirty="0">
              <a:solidFill>
                <a:srgbClr val="808080"/>
              </a:solidFill>
              <a:latin typeface="Arial Narrow" pitchFamily="34" charset="0"/>
            </a:endParaRPr>
          </a:p>
        </p:txBody>
      </p:sp>
      <p:sp>
        <p:nvSpPr>
          <p:cNvPr id="32" name="Espaço Reservado para Conteúdo 3"/>
          <p:cNvSpPr txBox="1">
            <a:spLocks/>
          </p:cNvSpPr>
          <p:nvPr/>
        </p:nvSpPr>
        <p:spPr>
          <a:xfrm>
            <a:off x="5498703" y="4954202"/>
            <a:ext cx="3773754" cy="573315"/>
          </a:xfrm>
          <a:prstGeom prst="rect">
            <a:avLst/>
          </a:prstGeom>
        </p:spPr>
        <p:txBody>
          <a:bodyPr>
            <a:noAutofit/>
          </a:bodyPr>
          <a:lstStyle>
            <a:lvl1pPr marL="268288" indent="-268288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39700" indent="-1397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  <a:buSzPct val="70000"/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646E73"/>
                </a:solidFill>
                <a:cs typeface="Arial"/>
              </a:rPr>
              <a:t>Knowledge </a:t>
            </a:r>
            <a:r>
              <a:rPr lang="en-US" sz="1600" dirty="0">
                <a:solidFill>
                  <a:srgbClr val="646E73"/>
                </a:solidFill>
                <a:cs typeface="Arial"/>
              </a:rPr>
              <a:t>and experience in relationship with </a:t>
            </a:r>
            <a:r>
              <a:rPr lang="en-US" sz="1600" b="1" dirty="0">
                <a:solidFill>
                  <a:srgbClr val="FF6600"/>
                </a:solidFill>
                <a:cs typeface="Arial"/>
              </a:rPr>
              <a:t>home delivery </a:t>
            </a:r>
            <a:r>
              <a:rPr lang="en-US" sz="1600" b="1" dirty="0" smtClean="0">
                <a:solidFill>
                  <a:srgbClr val="FF6600"/>
                </a:solidFill>
                <a:cs typeface="Arial"/>
              </a:rPr>
              <a:t>recipients</a:t>
            </a:r>
            <a:endParaRPr lang="pt-BR" dirty="0">
              <a:solidFill>
                <a:srgbClr val="808080"/>
              </a:solidFill>
              <a:latin typeface="Arial Narrow" pitchFamily="34" charset="0"/>
            </a:endParaRPr>
          </a:p>
        </p:txBody>
      </p:sp>
      <p:sp>
        <p:nvSpPr>
          <p:cNvPr id="23" name="Retângulo 3"/>
          <p:cNvSpPr>
            <a:spLocks noChangeArrowheads="1"/>
          </p:cNvSpPr>
          <p:nvPr/>
        </p:nvSpPr>
        <p:spPr bwMode="auto">
          <a:xfrm>
            <a:off x="161925" y="883136"/>
            <a:ext cx="3071675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pt-BR" sz="2200">
                <a:solidFill>
                  <a:srgbClr val="FFFFFF"/>
                </a:solidFill>
                <a:ea typeface="Times New Roman" pitchFamily="18" charset="0"/>
              </a:rPr>
              <a:t>Service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410001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  <p:bldP spid="31" grpId="0"/>
      <p:bldP spid="3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634728" y="1612900"/>
            <a:ext cx="10920995" cy="5245100"/>
            <a:chOff x="-634728" y="1612900"/>
            <a:chExt cx="10920995" cy="5245100"/>
          </a:xfrm>
        </p:grpSpPr>
        <p:pic>
          <p:nvPicPr>
            <p:cNvPr id="1026" name="Picture 2" descr="Z:\Criação\Jobs 2012\Brasil\FedEx\PNG\S45_Mónica_1.pn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5553"/>
            <a:stretch/>
          </p:blipFill>
          <p:spPr bwMode="auto">
            <a:xfrm>
              <a:off x="-634728" y="1612900"/>
              <a:ext cx="10920995" cy="524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Z:\Criação\Jobs 2012\Brasil\FedEx\PNG\S45_Mónica_1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54813" y="4300540"/>
              <a:ext cx="1470655" cy="749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5" descr="Z:\Criação\Jobs 2012\Brasil\FedEx\PNG\S46_Mónica_1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98450"/>
            <a:ext cx="4905829" cy="533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19" descr="S15_M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27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 dirty="0">
                <a:solidFill>
                  <a:srgbClr val="4D148C"/>
                </a:solidFill>
              </a:rPr>
              <a:t>FedEx Brazil – Domestic Portfolio</a:t>
            </a:r>
          </a:p>
        </p:txBody>
      </p:sp>
      <p:pic>
        <p:nvPicPr>
          <p:cNvPr id="29" name="Picture 6" descr="Z:\Criação\Jobs 2012\Brasil\FedEx\PNG\S46_Mónica_1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50868" y="0"/>
            <a:ext cx="1293132" cy="13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"/>
          <p:cNvSpPr/>
          <p:nvPr/>
        </p:nvSpPr>
        <p:spPr>
          <a:xfrm>
            <a:off x="8339557" y="583684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D148C"/>
                </a:solidFill>
              </a:rPr>
              <a:t>B2C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Rectângulo 1"/>
          <p:cNvSpPr/>
          <p:nvPr/>
        </p:nvSpPr>
        <p:spPr>
          <a:xfrm>
            <a:off x="1074241" y="2471805"/>
            <a:ext cx="154721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4288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rgbClr val="4D148C"/>
              </a:buClr>
            </a:pPr>
            <a:r>
              <a:rPr lang="pt-BR" sz="1400" b="1" dirty="0">
                <a:solidFill>
                  <a:srgbClr val="FF6600"/>
                </a:solidFill>
                <a:ea typeface="Times New Roman" pitchFamily="18" charset="0"/>
              </a:rPr>
              <a:t>Fast Deliveries  </a:t>
            </a:r>
          </a:p>
        </p:txBody>
      </p:sp>
      <p:sp>
        <p:nvSpPr>
          <p:cNvPr id="4" name="Rectângulo 3"/>
          <p:cNvSpPr/>
          <p:nvPr/>
        </p:nvSpPr>
        <p:spPr>
          <a:xfrm>
            <a:off x="801914" y="4002860"/>
            <a:ext cx="2286000" cy="8679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14288" defTabSz="457200">
              <a:lnSpc>
                <a:spcPct val="90000"/>
              </a:lnSpc>
              <a:spcAft>
                <a:spcPts val="2000"/>
              </a:spcAft>
              <a:buClr>
                <a:srgbClr val="0B4695"/>
              </a:buClr>
            </a:pPr>
            <a:r>
              <a:rPr lang="pt-BR" sz="1400" b="1" dirty="0">
                <a:solidFill>
                  <a:srgbClr val="FF6600"/>
                </a:solidFill>
                <a:ea typeface="Times New Roman" pitchFamily="18" charset="0"/>
              </a:rPr>
              <a:t>Proactive eletronic notification –</a:t>
            </a:r>
            <a:r>
              <a:rPr lang="pt-BR" sz="1400" dirty="0">
                <a:solidFill>
                  <a:srgbClr val="FF6600"/>
                </a:solidFill>
                <a:ea typeface="Times New Roman" pitchFamily="18" charset="0"/>
              </a:rPr>
              <a:t> </a:t>
            </a:r>
            <a:r>
              <a:rPr lang="pt-BR" sz="1400" dirty="0">
                <a:solidFill>
                  <a:srgbClr val="646E73"/>
                </a:solidFill>
                <a:ea typeface="Times New Roman" pitchFamily="18" charset="0"/>
              </a:rPr>
              <a:t>automatic e-mails </a:t>
            </a:r>
            <a:br>
              <a:rPr lang="pt-BR" sz="1400" dirty="0">
                <a:solidFill>
                  <a:srgbClr val="646E73"/>
                </a:solidFill>
                <a:ea typeface="Times New Roman" pitchFamily="18" charset="0"/>
              </a:rPr>
            </a:br>
            <a:r>
              <a:rPr lang="pt-BR" sz="1400" dirty="0">
                <a:solidFill>
                  <a:srgbClr val="646E73"/>
                </a:solidFill>
                <a:ea typeface="Times New Roman" pitchFamily="18" charset="0"/>
              </a:rPr>
              <a:t>to customers </a:t>
            </a:r>
          </a:p>
        </p:txBody>
      </p:sp>
      <p:sp>
        <p:nvSpPr>
          <p:cNvPr id="5" name="Rectângulo 4"/>
          <p:cNvSpPr/>
          <p:nvPr/>
        </p:nvSpPr>
        <p:spPr>
          <a:xfrm>
            <a:off x="3600450" y="2820769"/>
            <a:ext cx="228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14288" defTabSz="457200">
              <a:spcAft>
                <a:spcPts val="2000"/>
              </a:spcAft>
              <a:buClr>
                <a:srgbClr val="0B4695"/>
              </a:buClr>
            </a:pPr>
            <a:r>
              <a:rPr lang="pt-BR" sz="1400" b="1" dirty="0">
                <a:solidFill>
                  <a:srgbClr val="FF6600"/>
                </a:solidFill>
                <a:ea typeface="Times New Roman" pitchFamily="18" charset="0"/>
              </a:rPr>
              <a:t>Fast and reliable </a:t>
            </a:r>
            <a:r>
              <a:rPr lang="pt-BR" sz="1400" dirty="0">
                <a:solidFill>
                  <a:srgbClr val="646E73"/>
                </a:solidFill>
                <a:ea typeface="Times New Roman" pitchFamily="18" charset="0"/>
              </a:rPr>
              <a:t>information </a:t>
            </a:r>
          </a:p>
        </p:txBody>
      </p:sp>
      <p:sp>
        <p:nvSpPr>
          <p:cNvPr id="6" name="Rectângulo 5"/>
          <p:cNvSpPr/>
          <p:nvPr/>
        </p:nvSpPr>
        <p:spPr>
          <a:xfrm>
            <a:off x="3616779" y="3704797"/>
            <a:ext cx="2286000" cy="6740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14288" defTabSz="457200">
              <a:lnSpc>
                <a:spcPct val="90000"/>
              </a:lnSpc>
              <a:spcAft>
                <a:spcPts val="2000"/>
              </a:spcAft>
              <a:buClr>
                <a:srgbClr val="0B4695"/>
              </a:buClr>
            </a:pPr>
            <a:r>
              <a:rPr lang="pt-BR" sz="1400" b="1" dirty="0">
                <a:solidFill>
                  <a:srgbClr val="FF6600"/>
                </a:solidFill>
                <a:ea typeface="Times New Roman" pitchFamily="18" charset="0"/>
              </a:rPr>
              <a:t>Flexible operation: </a:t>
            </a:r>
            <a:r>
              <a:rPr lang="pt-BR" sz="1400" dirty="0">
                <a:solidFill>
                  <a:srgbClr val="646E73"/>
                </a:solidFill>
                <a:ea typeface="Times New Roman" pitchFamily="18" charset="0"/>
              </a:rPr>
              <a:t>home delivery, extended hours, etc.</a:t>
            </a:r>
          </a:p>
        </p:txBody>
      </p:sp>
      <p:sp>
        <p:nvSpPr>
          <p:cNvPr id="3" name="Rectângulo 2"/>
          <p:cNvSpPr/>
          <p:nvPr/>
        </p:nvSpPr>
        <p:spPr>
          <a:xfrm>
            <a:off x="787400" y="3198880"/>
            <a:ext cx="229870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4288" defTabSz="457200">
              <a:lnSpc>
                <a:spcPct val="90000"/>
              </a:lnSpc>
              <a:spcAft>
                <a:spcPts val="2000"/>
              </a:spcAft>
              <a:buClr>
                <a:srgbClr val="0B4695"/>
              </a:buClr>
            </a:pPr>
            <a:r>
              <a:rPr lang="pt-BR" sz="1400" b="1" dirty="0">
                <a:solidFill>
                  <a:srgbClr val="FF6600"/>
                </a:solidFill>
                <a:ea typeface="Times New Roman" pitchFamily="18" charset="0"/>
              </a:rPr>
              <a:t>Precise Deliveries </a:t>
            </a:r>
            <a:r>
              <a:rPr lang="pt-BR" sz="1400" dirty="0">
                <a:solidFill>
                  <a:srgbClr val="646E73"/>
                </a:solidFill>
                <a:ea typeface="Times New Roman" pitchFamily="18" charset="0"/>
              </a:rPr>
              <a:t>(consignee present </a:t>
            </a:r>
            <a:br>
              <a:rPr lang="pt-BR" sz="1400" dirty="0">
                <a:solidFill>
                  <a:srgbClr val="646E73"/>
                </a:solidFill>
                <a:ea typeface="Times New Roman" pitchFamily="18" charset="0"/>
              </a:rPr>
            </a:br>
            <a:r>
              <a:rPr lang="pt-BR" sz="1400" dirty="0">
                <a:solidFill>
                  <a:srgbClr val="646E73"/>
                </a:solidFill>
                <a:ea typeface="Times New Roman" pitchFamily="18" charset="0"/>
              </a:rPr>
              <a:t>at delivery)</a:t>
            </a:r>
          </a:p>
        </p:txBody>
      </p:sp>
      <p:pic>
        <p:nvPicPr>
          <p:cNvPr id="3076" name="Picture 4" descr="Z:\Criação\Jobs 2012\Brasil\FedEx\PNG\S45_Mónica_3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600" y="2222500"/>
            <a:ext cx="901700" cy="9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Z:\Criação\Jobs 2012\Brasil\FedEx\PNG\S45_Mónica_3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600" y="3076029"/>
            <a:ext cx="901700" cy="9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Z:\Criação\Jobs 2012\Brasil\FedEx\PNG\S45_Mónica_3.pn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600" y="3952910"/>
            <a:ext cx="901700" cy="9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Z:\Criação\Jobs 2012\Brasil\FedEx\PNG\S45_Mónica_3.png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86100" y="2640080"/>
            <a:ext cx="847725" cy="81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Z:\Criação\Jobs 2012\Brasil\FedEx\PNG\S45_Mónica_3.png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86100" y="3676049"/>
            <a:ext cx="847725" cy="81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3"/>
          <p:cNvSpPr>
            <a:spLocks noChangeArrowheads="1"/>
          </p:cNvSpPr>
          <p:nvPr/>
        </p:nvSpPr>
        <p:spPr bwMode="auto">
          <a:xfrm>
            <a:off x="161925" y="883136"/>
            <a:ext cx="120417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pt-BR" sz="2200">
                <a:solidFill>
                  <a:srgbClr val="FFFFFF"/>
                </a:solidFill>
                <a:ea typeface="Times New Roman" pitchFamily="18" charset="0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683664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Z:\Criação\Jobs 2012\Brasil\FedEx\PNG\S46_Mónica_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98450"/>
            <a:ext cx="4905829" cy="533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19" descr="S15_M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27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 dirty="0">
                <a:solidFill>
                  <a:srgbClr val="4D148C"/>
                </a:solidFill>
              </a:rPr>
              <a:t>FedEx Brazil – Domestic Portfolio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298313" y="1698399"/>
            <a:ext cx="2770939" cy="964635"/>
            <a:chOff x="298313" y="1749199"/>
            <a:chExt cx="2770939" cy="964635"/>
          </a:xfrm>
        </p:grpSpPr>
        <p:sp>
          <p:nvSpPr>
            <p:cNvPr id="13" name="Retângulo 23"/>
            <p:cNvSpPr>
              <a:spLocks noChangeArrowheads="1"/>
            </p:cNvSpPr>
            <p:nvPr/>
          </p:nvSpPr>
          <p:spPr bwMode="auto">
            <a:xfrm>
              <a:off x="464816" y="2039803"/>
              <a:ext cx="2604436" cy="674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>
                  <a:srgbClr val="4D148C"/>
                </a:buClr>
              </a:pP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Tool that allows </a:t>
              </a:r>
              <a:r>
                <a:rPr lang="pt-BR" sz="1400" b="1" dirty="0">
                  <a:solidFill>
                    <a:srgbClr val="646E73"/>
                  </a:solidFill>
                  <a:ea typeface="Times New Roman" pitchFamily="18" charset="0"/>
                </a:rPr>
                <a:t>quick resolution  </a:t>
              </a: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of possible issues within the logistics process</a:t>
              </a:r>
            </a:p>
          </p:txBody>
        </p:sp>
        <p:sp>
          <p:nvSpPr>
            <p:cNvPr id="34" name="Retângulo 14"/>
            <p:cNvSpPr>
              <a:spLocks noChangeArrowheads="1"/>
            </p:cNvSpPr>
            <p:nvPr/>
          </p:nvSpPr>
          <p:spPr bwMode="auto">
            <a:xfrm>
              <a:off x="298313" y="1749199"/>
              <a:ext cx="2542684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139700" indent="-1397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>
                  <a:srgbClr val="4D148C"/>
                </a:buClr>
                <a:buFont typeface="Wingdings" pitchFamily="2" charset="2"/>
                <a:buChar char="§"/>
              </a:pPr>
              <a:r>
                <a:rPr lang="pt-BR" sz="1400" b="1" dirty="0">
                  <a:solidFill>
                    <a:srgbClr val="FF6600"/>
                  </a:solidFill>
                </a:rPr>
                <a:t> Issue Resolution Service </a:t>
              </a:r>
            </a:p>
          </p:txBody>
        </p:sp>
      </p:grpSp>
      <p:grpSp>
        <p:nvGrpSpPr>
          <p:cNvPr id="3" name="Grupo 3"/>
          <p:cNvGrpSpPr/>
          <p:nvPr/>
        </p:nvGrpSpPr>
        <p:grpSpPr>
          <a:xfrm>
            <a:off x="265792" y="2920913"/>
            <a:ext cx="3322671" cy="948601"/>
            <a:chOff x="265792" y="2971713"/>
            <a:chExt cx="3322671" cy="948601"/>
          </a:xfrm>
        </p:grpSpPr>
        <p:sp>
          <p:nvSpPr>
            <p:cNvPr id="18" name="Retângulo 23"/>
            <p:cNvSpPr>
              <a:spLocks noChangeArrowheads="1"/>
            </p:cNvSpPr>
            <p:nvPr/>
          </p:nvSpPr>
          <p:spPr bwMode="auto">
            <a:xfrm>
              <a:off x="450281" y="3246283"/>
              <a:ext cx="3138182" cy="674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457200">
                <a:lnSpc>
                  <a:spcPct val="90000"/>
                </a:lnSpc>
                <a:spcAft>
                  <a:spcPts val="600"/>
                </a:spcAft>
                <a:buClr>
                  <a:srgbClr val="717171"/>
                </a:buClr>
              </a:pP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Digital </a:t>
              </a:r>
              <a:r>
                <a:rPr lang="pt-BR" sz="1400" b="1" dirty="0">
                  <a:solidFill>
                    <a:srgbClr val="646E73"/>
                  </a:solidFill>
                  <a:ea typeface="Times New Roman" pitchFamily="18" charset="0"/>
                </a:rPr>
                <a:t>proof of delivery available </a:t>
              </a: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for customers for quick and easy access</a:t>
              </a:r>
            </a:p>
          </p:txBody>
        </p:sp>
        <p:sp>
          <p:nvSpPr>
            <p:cNvPr id="36" name="Retângulo 14"/>
            <p:cNvSpPr>
              <a:spLocks noChangeArrowheads="1"/>
            </p:cNvSpPr>
            <p:nvPr/>
          </p:nvSpPr>
          <p:spPr bwMode="auto">
            <a:xfrm>
              <a:off x="265792" y="2971713"/>
              <a:ext cx="2422458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139700" indent="-1397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>
                  <a:srgbClr val="4D148C"/>
                </a:buClr>
                <a:buFont typeface="Wingdings" pitchFamily="2" charset="2"/>
                <a:buChar char="§"/>
              </a:pPr>
              <a:r>
                <a:rPr lang="pt-BR" sz="1400" b="1" dirty="0">
                  <a:solidFill>
                    <a:srgbClr val="FF6600"/>
                  </a:solidFill>
                </a:rPr>
                <a:t> Digital proof of delivery </a:t>
              </a:r>
            </a:p>
          </p:txBody>
        </p:sp>
      </p:grpSp>
      <p:grpSp>
        <p:nvGrpSpPr>
          <p:cNvPr id="4" name="Grupo 4"/>
          <p:cNvGrpSpPr/>
          <p:nvPr/>
        </p:nvGrpSpPr>
        <p:grpSpPr>
          <a:xfrm>
            <a:off x="129268" y="4089313"/>
            <a:ext cx="3743324" cy="1141462"/>
            <a:chOff x="129268" y="4140113"/>
            <a:chExt cx="3743324" cy="1141462"/>
          </a:xfrm>
        </p:grpSpPr>
        <p:sp>
          <p:nvSpPr>
            <p:cNvPr id="15" name="Retângulo 23"/>
            <p:cNvSpPr>
              <a:spLocks noChangeArrowheads="1"/>
            </p:cNvSpPr>
            <p:nvPr/>
          </p:nvSpPr>
          <p:spPr bwMode="auto">
            <a:xfrm>
              <a:off x="129268" y="4413645"/>
              <a:ext cx="3743324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7338" defTabSz="457200">
                <a:lnSpc>
                  <a:spcPct val="90000"/>
                </a:lnSpc>
                <a:spcAft>
                  <a:spcPts val="600"/>
                </a:spcAft>
                <a:buClr>
                  <a:srgbClr val="FFFFFF">
                    <a:lumMod val="50000"/>
                  </a:srgbClr>
                </a:buClr>
                <a:buSzPct val="70000"/>
              </a:pP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Customers receive </a:t>
              </a:r>
              <a:r>
                <a:rPr lang="pt-BR" sz="1400" b="1" dirty="0">
                  <a:solidFill>
                    <a:srgbClr val="646E73"/>
                  </a:solidFill>
                  <a:ea typeface="Times New Roman" pitchFamily="18" charset="0"/>
                </a:rPr>
                <a:t>performance management reports</a:t>
              </a: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 that include shipment movement and delivery information</a:t>
              </a:r>
            </a:p>
          </p:txBody>
        </p:sp>
        <p:sp>
          <p:nvSpPr>
            <p:cNvPr id="37" name="Retângulo 14"/>
            <p:cNvSpPr>
              <a:spLocks noChangeArrowheads="1"/>
            </p:cNvSpPr>
            <p:nvPr/>
          </p:nvSpPr>
          <p:spPr bwMode="auto">
            <a:xfrm>
              <a:off x="240392" y="4140113"/>
              <a:ext cx="335861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139700" indent="-1397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>
                  <a:srgbClr val="4D148C"/>
                </a:buClr>
                <a:buFont typeface="Wingdings" pitchFamily="2" charset="2"/>
                <a:buChar char="§"/>
              </a:pPr>
              <a:r>
                <a:rPr lang="pt-BR" sz="1400" b="1" dirty="0">
                  <a:solidFill>
                    <a:srgbClr val="FF6600"/>
                  </a:solidFill>
                </a:rPr>
                <a:t> Customized Management Reports  </a:t>
              </a:r>
            </a:p>
          </p:txBody>
        </p:sp>
      </p:grpSp>
      <p:grpSp>
        <p:nvGrpSpPr>
          <p:cNvPr id="5" name="Grupo 5"/>
          <p:cNvGrpSpPr/>
          <p:nvPr/>
        </p:nvGrpSpPr>
        <p:grpSpPr>
          <a:xfrm>
            <a:off x="135545" y="5395788"/>
            <a:ext cx="3341631" cy="1078593"/>
            <a:chOff x="135545" y="5446588"/>
            <a:chExt cx="3341631" cy="1078593"/>
          </a:xfrm>
        </p:grpSpPr>
        <p:sp>
          <p:nvSpPr>
            <p:cNvPr id="19" name="Retângulo 23"/>
            <p:cNvSpPr>
              <a:spLocks noChangeArrowheads="1"/>
            </p:cNvSpPr>
            <p:nvPr/>
          </p:nvSpPr>
          <p:spPr bwMode="auto">
            <a:xfrm>
              <a:off x="135545" y="5718806"/>
              <a:ext cx="2933706" cy="8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7338" defTabSz="457200">
                <a:lnSpc>
                  <a:spcPct val="90000"/>
                </a:lnSpc>
                <a:spcAft>
                  <a:spcPts val="600"/>
                </a:spcAft>
                <a:buClr>
                  <a:srgbClr val="FFFFFF">
                    <a:lumMod val="50000"/>
                  </a:srgbClr>
                </a:buClr>
                <a:buSzPct val="70000"/>
              </a:pP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Support issue resolution </a:t>
              </a:r>
              <a:b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</a:b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at destination</a:t>
              </a:r>
            </a:p>
            <a:p>
              <a:pPr defTabSz="457200">
                <a:lnSpc>
                  <a:spcPct val="90000"/>
                </a:lnSpc>
                <a:spcAft>
                  <a:spcPts val="600"/>
                </a:spcAft>
                <a:buClr>
                  <a:srgbClr val="FFFFFF">
                    <a:lumMod val="50000"/>
                  </a:srgbClr>
                </a:buClr>
                <a:buSzPct val="70000"/>
              </a:pPr>
              <a:endParaRPr lang="pt-BR" dirty="0">
                <a:solidFill>
                  <a:srgbClr val="646E73"/>
                </a:solidFill>
                <a:latin typeface="Arial Narrow" pitchFamily="34" charset="0"/>
              </a:endParaRPr>
            </a:p>
          </p:txBody>
        </p:sp>
        <p:sp>
          <p:nvSpPr>
            <p:cNvPr id="38" name="Retângulo 14"/>
            <p:cNvSpPr>
              <a:spLocks noChangeArrowheads="1"/>
            </p:cNvSpPr>
            <p:nvPr/>
          </p:nvSpPr>
          <p:spPr bwMode="auto">
            <a:xfrm>
              <a:off x="240392" y="5446588"/>
              <a:ext cx="3236784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139700" indent="-1397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>
                  <a:srgbClr val="4D148C"/>
                </a:buClr>
                <a:buFont typeface="Wingdings" pitchFamily="2" charset="2"/>
                <a:buChar char="§"/>
              </a:pPr>
              <a:r>
                <a:rPr lang="pt-BR" sz="1400" b="1" dirty="0">
                  <a:solidFill>
                    <a:srgbClr val="FF6600"/>
                  </a:solidFill>
                </a:rPr>
                <a:t> Post sales service at destination  </a:t>
              </a:r>
            </a:p>
          </p:txBody>
        </p:sp>
      </p:grpSp>
      <p:pic>
        <p:nvPicPr>
          <p:cNvPr id="1031" name="Picture 7" descr="Z:\Criação\Jobs 2012\Brasil\FedEx\PNG\S46_Mónica_2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36" t="7546" r="8181"/>
          <a:stretch/>
        </p:blipFill>
        <p:spPr bwMode="auto">
          <a:xfrm>
            <a:off x="3888932" y="517524"/>
            <a:ext cx="5256331" cy="634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:\Criação\Jobs 2012\Brasil\FedEx\PNG\S46_Mónica_1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50868" y="0"/>
            <a:ext cx="1293132" cy="13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1"/>
          <p:cNvSpPr/>
          <p:nvPr/>
        </p:nvSpPr>
        <p:spPr>
          <a:xfrm>
            <a:off x="8139984" y="583684"/>
            <a:ext cx="992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 dirty="0" err="1">
                <a:solidFill>
                  <a:srgbClr val="4D148C"/>
                </a:solidFill>
              </a:rPr>
              <a:t>Rapidão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0" name="Rectangle 1"/>
          <p:cNvSpPr/>
          <p:nvPr/>
        </p:nvSpPr>
        <p:spPr>
          <a:xfrm>
            <a:off x="8407944" y="845760"/>
            <a:ext cx="4908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200" b="1" dirty="0">
                <a:solidFill>
                  <a:srgbClr val="4D148C"/>
                </a:solidFill>
              </a:rPr>
              <a:t>B2C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032" name="Picture 8" descr="Z:\Criação\Jobs 2012\Brasil\FedEx\PNG\S46_Mónica_3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0996" y="1698398"/>
            <a:ext cx="5223050" cy="34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Z:\Criação\Jobs 2012\Brasil\FedEx\PNG\S46_Mónica_3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77246">
            <a:off x="6908084" y="1658598"/>
            <a:ext cx="889716" cy="358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2"/>
          <p:cNvGrpSpPr/>
          <p:nvPr/>
        </p:nvGrpSpPr>
        <p:grpSpPr>
          <a:xfrm>
            <a:off x="3632272" y="1698399"/>
            <a:ext cx="3209533" cy="1142885"/>
            <a:chOff x="3632272" y="1698399"/>
            <a:chExt cx="3209533" cy="1142885"/>
          </a:xfrm>
        </p:grpSpPr>
        <p:sp>
          <p:nvSpPr>
            <p:cNvPr id="16" name="Retângulo 23"/>
            <p:cNvSpPr>
              <a:spLocks noChangeArrowheads="1"/>
            </p:cNvSpPr>
            <p:nvPr/>
          </p:nvSpPr>
          <p:spPr bwMode="auto">
            <a:xfrm>
              <a:off x="3846305" y="1973354"/>
              <a:ext cx="2995500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457200">
                <a:lnSpc>
                  <a:spcPct val="90000"/>
                </a:lnSpc>
                <a:spcAft>
                  <a:spcPts val="600"/>
                </a:spcAft>
                <a:buClr>
                  <a:srgbClr val="717171"/>
                </a:buClr>
              </a:pP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Allows for a large volume of </a:t>
              </a:r>
              <a:r>
                <a:rPr lang="pt-BR" sz="1400" b="1" dirty="0">
                  <a:solidFill>
                    <a:srgbClr val="646E73"/>
                  </a:solidFill>
                  <a:ea typeface="Times New Roman" pitchFamily="18" charset="0"/>
                </a:rPr>
                <a:t>electronic data interchange </a:t>
              </a:r>
              <a:r>
                <a:rPr lang="pt-BR" sz="1400" dirty="0">
                  <a:solidFill>
                    <a:srgbClr val="646E73"/>
                  </a:solidFill>
                  <a:ea typeface="Times New Roman" pitchFamily="18" charset="0"/>
                </a:rPr>
                <a:t>between companies, thereby reducing time and risk</a:t>
              </a:r>
            </a:p>
          </p:txBody>
        </p:sp>
        <p:sp>
          <p:nvSpPr>
            <p:cNvPr id="35" name="Retângulo 14"/>
            <p:cNvSpPr>
              <a:spLocks noChangeArrowheads="1"/>
            </p:cNvSpPr>
            <p:nvPr/>
          </p:nvSpPr>
          <p:spPr bwMode="auto">
            <a:xfrm>
              <a:off x="3632272" y="1698399"/>
              <a:ext cx="3209533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139700" indent="-1397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>
                  <a:srgbClr val="4D148C"/>
                </a:buClr>
                <a:buFont typeface="Wingdings" pitchFamily="2" charset="2"/>
                <a:buChar char="§"/>
              </a:pPr>
              <a:r>
                <a:rPr lang="pt-BR" sz="1400" b="1" dirty="0">
                  <a:solidFill>
                    <a:srgbClr val="FF6600"/>
                  </a:solidFill>
                </a:rPr>
                <a:t> EDI (Electronic Data Interchange)</a:t>
              </a:r>
            </a:p>
          </p:txBody>
        </p:sp>
      </p:grpSp>
      <p:sp>
        <p:nvSpPr>
          <p:cNvPr id="32" name="Retângulo 3"/>
          <p:cNvSpPr>
            <a:spLocks noChangeArrowheads="1"/>
          </p:cNvSpPr>
          <p:nvPr/>
        </p:nvSpPr>
        <p:spPr bwMode="auto">
          <a:xfrm>
            <a:off x="161925" y="883136"/>
            <a:ext cx="38305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pt-BR" sz="2000">
                <a:solidFill>
                  <a:srgbClr val="FFFFFF"/>
                </a:solidFill>
                <a:ea typeface="Times New Roman" pitchFamily="18" charset="0"/>
              </a:rPr>
              <a:t>Relationship Management Tools</a:t>
            </a:r>
          </a:p>
        </p:txBody>
      </p:sp>
    </p:spTree>
    <p:extLst>
      <p:ext uri="{BB962C8B-B14F-4D97-AF65-F5344CB8AC3E}">
        <p14:creationId xmlns:p14="http://schemas.microsoft.com/office/powerpoint/2010/main" val="39020445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3744416"/>
          </a:xfrm>
        </p:spPr>
        <p:txBody>
          <a:bodyPr/>
          <a:lstStyle/>
          <a:p>
            <a:pPr marL="383994" indent="-383994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94" indent="-383994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94" indent="-383994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148066" y="3776208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 anchorCtr="0"/>
          <a:lstStyle/>
          <a:p>
            <a:pPr defTabSz="1023982"/>
            <a:r>
              <a:rPr lang="en-US" altLang="zh-CN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https://www.chuanke.com</a:t>
            </a:r>
            <a:endParaRPr lang="zh-CN" altLang="en-US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148066" y="4214090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 anchorCtr="0"/>
          <a:lstStyle/>
          <a:p>
            <a:pPr defTabSz="1023982"/>
            <a:r>
              <a:rPr lang="en-US" altLang="zh-CN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https://study.163.com</a:t>
            </a:r>
            <a:endParaRPr lang="zh-CN" altLang="en-US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354" y="2921169"/>
            <a:ext cx="8106396" cy="565065"/>
          </a:xfrm>
          <a:prstGeom prst="rect">
            <a:avLst/>
          </a:prstGeom>
        </p:spPr>
        <p:txBody>
          <a:bodyPr wrap="none" lIns="102399" tIns="51200" rIns="102399" bIns="51200">
            <a:spAutoFit/>
          </a:bodyPr>
          <a:lstStyle/>
          <a:p>
            <a:pPr defTabSz="1023982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ea typeface="微软雅黑"/>
                <a:cs typeface="Segoe UI" pitchFamily="34" charset="0"/>
              </a:rPr>
              <a:t>学习世界五百强和咨询公司</a:t>
            </a:r>
            <a:r>
              <a:rPr lang="en-US" altLang="zh-CN" sz="2000" dirty="0">
                <a:solidFill>
                  <a:srgbClr val="4F81BD">
                    <a:lumMod val="75000"/>
                  </a:srgbClr>
                </a:solidFill>
                <a:latin typeface="微软雅黑"/>
                <a:ea typeface="微软雅黑"/>
                <a:cs typeface="Segoe UI" pitchFamily="34" charset="0"/>
              </a:rPr>
              <a:t>PPT</a:t>
            </a: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ea typeface="微软雅黑"/>
                <a:cs typeface="Segoe UI" pitchFamily="34" charset="0"/>
              </a:rPr>
              <a:t>课程请访问如下网站搜索：“司马懿”</a:t>
            </a: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148066" y="4653136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 anchorCtr="0"/>
          <a:lstStyle/>
          <a:p>
            <a:pPr defTabSz="1023982"/>
            <a:r>
              <a:rPr lang="en-US" altLang="zh-CN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https://www.zhiu.com</a:t>
            </a:r>
            <a:endParaRPr lang="zh-CN" altLang="en-US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2" name="圆角矩形 11">
            <a:hlinkClick r:id="rId3"/>
          </p:cNvPr>
          <p:cNvSpPr/>
          <p:nvPr/>
        </p:nvSpPr>
        <p:spPr>
          <a:xfrm>
            <a:off x="537103" y="3776208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 anchorCtr="0"/>
          <a:lstStyle/>
          <a:p>
            <a:pPr defTabSz="1023982"/>
            <a:r>
              <a:rPr lang="zh-CN" altLang="en-US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百度传课：司马懿</a:t>
            </a:r>
            <a:r>
              <a:rPr lang="en-US" altLang="zh-CN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3" name="圆角矩形 12">
            <a:hlinkClick r:id="rId3"/>
          </p:cNvPr>
          <p:cNvSpPr/>
          <p:nvPr/>
        </p:nvSpPr>
        <p:spPr>
          <a:xfrm>
            <a:off x="537103" y="4214090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 anchorCtr="0"/>
          <a:lstStyle/>
          <a:p>
            <a:pPr defTabSz="1023982"/>
            <a:r>
              <a:rPr lang="zh-CN" altLang="en-US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4" name="圆角矩形 13">
            <a:hlinkClick r:id="rId3"/>
          </p:cNvPr>
          <p:cNvSpPr/>
          <p:nvPr/>
        </p:nvSpPr>
        <p:spPr>
          <a:xfrm>
            <a:off x="537103" y="4653136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 anchorCtr="0"/>
          <a:lstStyle/>
          <a:p>
            <a:pPr defTabSz="1023982"/>
            <a:r>
              <a:rPr lang="zh-CN" altLang="en-US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</p:spTree>
    <p:extLst>
      <p:ext uri="{BB962C8B-B14F-4D97-AF65-F5344CB8AC3E}">
        <p14:creationId xmlns:p14="http://schemas.microsoft.com/office/powerpoint/2010/main" val="6216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/>
          <a:srcRect l="19332" t="23837" r="2798" b="38081"/>
          <a:stretch/>
        </p:blipFill>
        <p:spPr bwMode="auto">
          <a:xfrm>
            <a:off x="655092" y="2483902"/>
            <a:ext cx="8096901" cy="296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agem 19" descr="testeira1linh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25"/>
          <a:stretch>
            <a:fillRect/>
          </a:stretch>
        </p:blipFill>
        <p:spPr bwMode="auto">
          <a:xfrm>
            <a:off x="0" y="-47298"/>
            <a:ext cx="91440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sz="2500" b="1" dirty="0" err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Força</a:t>
            </a:r>
            <a:r>
              <a:rPr lang="en-US" sz="2500" b="1" dirty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 Local, </a:t>
            </a:r>
            <a:r>
              <a:rPr lang="en-US" sz="2500" b="1" dirty="0" err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Alcance</a:t>
            </a:r>
            <a:r>
              <a:rPr lang="en-US" sz="2500" b="1" dirty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 Global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6" t="11353" r="2063"/>
          <a:stretch/>
        </p:blipFill>
        <p:spPr bwMode="auto">
          <a:xfrm flipH="1">
            <a:off x="-8935" y="778581"/>
            <a:ext cx="664028" cy="607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6" t="11353" r="2063" b="2089"/>
          <a:stretch/>
        </p:blipFill>
        <p:spPr bwMode="auto">
          <a:xfrm rot="5400000">
            <a:off x="3203971" y="3661340"/>
            <a:ext cx="457201" cy="593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671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声明：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3744416"/>
          </a:xfrm>
        </p:spPr>
        <p:txBody>
          <a:bodyPr/>
          <a:lstStyle/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所有的版权属于原有公司，文件均来自公开渠道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此文件仅供学习使用，任何人不得进行以此为商业目的的行为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  <a:p>
            <a:pPr marL="383949" indent="-383949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如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Segoe UI" pitchFamily="34" charset="0"/>
              </a:rPr>
              <a:t>有疑问，请立即删除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n-ea"/>
              <a:cs typeface="Segoe UI" pitchFamily="34" charset="0"/>
            </a:endParaRPr>
          </a:p>
        </p:txBody>
      </p:sp>
      <p:sp>
        <p:nvSpPr>
          <p:cNvPr id="16" name="圆角矩形 15">
            <a:hlinkClick r:id="rId3"/>
          </p:cNvPr>
          <p:cNvSpPr/>
          <p:nvPr/>
        </p:nvSpPr>
        <p:spPr>
          <a:xfrm>
            <a:off x="5148067" y="3776208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https://www.chuanke.com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7" name="圆角矩形 16">
            <a:hlinkClick r:id="rId3"/>
          </p:cNvPr>
          <p:cNvSpPr/>
          <p:nvPr/>
        </p:nvSpPr>
        <p:spPr>
          <a:xfrm>
            <a:off x="5148067" y="4214090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https://study.163.com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354" y="2921170"/>
            <a:ext cx="8106396" cy="565065"/>
          </a:xfrm>
          <a:prstGeom prst="rect">
            <a:avLst/>
          </a:prstGeom>
        </p:spPr>
        <p:txBody>
          <a:bodyPr wrap="none" lIns="102387" tIns="51194" rIns="102387" bIns="51194">
            <a:spAutoFit/>
          </a:bodyPr>
          <a:lstStyle/>
          <a:p>
            <a:pPr defTabSz="102386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学习世界五百强和咨询公司</a:t>
            </a:r>
            <a:r>
              <a:rPr lang="en-US" altLang="zh-CN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sz="2000" dirty="0">
                <a:solidFill>
                  <a:srgbClr val="4F81BD">
                    <a:lumMod val="75000"/>
                  </a:srgbClr>
                </a:solidFill>
                <a:latin typeface="微软雅黑"/>
                <a:cs typeface="Segoe UI" pitchFamily="34" charset="0"/>
              </a:rPr>
              <a:t>课程请访问如下网站搜索：“司马懿”</a:t>
            </a:r>
          </a:p>
        </p:txBody>
      </p:sp>
      <p:sp>
        <p:nvSpPr>
          <p:cNvPr id="19" name="圆角矩形 18">
            <a:hlinkClick r:id="rId3"/>
          </p:cNvPr>
          <p:cNvSpPr/>
          <p:nvPr/>
        </p:nvSpPr>
        <p:spPr>
          <a:xfrm>
            <a:off x="5148067" y="4653136"/>
            <a:ext cx="3770174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https://www.zhiu.com</a:t>
            </a:r>
            <a:endParaRPr lang="zh-CN" altLang="en-US" b="1" dirty="0">
              <a:solidFill>
                <a:prstClr val="white"/>
              </a:solidFill>
              <a:latin typeface="微软雅黑"/>
              <a:cs typeface="Segoe UI" pitchFamily="34" charset="0"/>
            </a:endParaRPr>
          </a:p>
        </p:txBody>
      </p:sp>
      <p:sp>
        <p:nvSpPr>
          <p:cNvPr id="12" name="圆角矩形 11">
            <a:hlinkClick r:id="rId3"/>
          </p:cNvPr>
          <p:cNvSpPr/>
          <p:nvPr/>
        </p:nvSpPr>
        <p:spPr>
          <a:xfrm>
            <a:off x="537104" y="3776208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百度传课：司马懿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3" name="圆角矩形 12">
            <a:hlinkClick r:id="rId3"/>
          </p:cNvPr>
          <p:cNvSpPr/>
          <p:nvPr/>
        </p:nvSpPr>
        <p:spPr>
          <a:xfrm>
            <a:off x="537104" y="4214090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网易学堂：司马懿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  <p:sp>
        <p:nvSpPr>
          <p:cNvPr id="14" name="圆角矩形 13">
            <a:hlinkClick r:id="rId3"/>
          </p:cNvPr>
          <p:cNvSpPr/>
          <p:nvPr/>
        </p:nvSpPr>
        <p:spPr>
          <a:xfrm>
            <a:off x="537104" y="4653136"/>
            <a:ext cx="4525135" cy="3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2387" tIns="51194" rIns="102387" bIns="51194" rtlCol="0" anchor="ctr" anchorCtr="0"/>
          <a:lstStyle/>
          <a:p>
            <a:pPr defTabSz="1023863"/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知乎：       司马懿</a:t>
            </a:r>
            <a:r>
              <a:rPr lang="en-US" altLang="zh-CN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PPT</a:t>
            </a:r>
            <a:r>
              <a:rPr lang="zh-CN" altLang="en-US" b="1" dirty="0">
                <a:solidFill>
                  <a:prstClr val="white"/>
                </a:solidFill>
                <a:latin typeface="微软雅黑"/>
                <a:cs typeface="Segoe UI" pitchFamily="34" charset="0"/>
              </a:rPr>
              <a:t>学校</a:t>
            </a:r>
          </a:p>
        </p:txBody>
      </p:sp>
    </p:spTree>
    <p:extLst>
      <p:ext uri="{BB962C8B-B14F-4D97-AF65-F5344CB8AC3E}">
        <p14:creationId xmlns:p14="http://schemas.microsoft.com/office/powerpoint/2010/main" val="6216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Criação\Jobs 2012\Brasil\FedEx\PNG\S29_MM__1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43363" y="2457450"/>
            <a:ext cx="3100636" cy="44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S15_M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0468" y="1410426"/>
            <a:ext cx="1986455" cy="9616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895767" y="4778992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sz="2500" b="1" dirty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Domestic Coverage</a:t>
            </a:r>
          </a:p>
        </p:txBody>
      </p:sp>
      <p:pic>
        <p:nvPicPr>
          <p:cNvPr id="21" name="Imagem 20" descr="S29_M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76976"/>
            <a:ext cx="9144001" cy="581024"/>
          </a:xfrm>
          <a:prstGeom prst="rect">
            <a:avLst/>
          </a:prstGeom>
        </p:spPr>
      </p:pic>
      <p:pic>
        <p:nvPicPr>
          <p:cNvPr id="23" name="Imagem 22" descr="S29_MM_3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619972"/>
            <a:ext cx="6972300" cy="5238028"/>
          </a:xfrm>
          <a:prstGeom prst="rect">
            <a:avLst/>
          </a:prstGeom>
        </p:spPr>
      </p:pic>
      <p:sp>
        <p:nvSpPr>
          <p:cNvPr id="10" name="Retângulo 6"/>
          <p:cNvSpPr>
            <a:spLocks noChangeArrowheads="1"/>
          </p:cNvSpPr>
          <p:nvPr/>
        </p:nvSpPr>
        <p:spPr bwMode="auto">
          <a:xfrm>
            <a:off x="152400" y="874741"/>
            <a:ext cx="806182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 dirty="0">
                <a:solidFill>
                  <a:srgbClr val="FF66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Rapidão Cometa 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- 3,500 cities and 96% of total territory covered </a:t>
            </a:r>
            <a:endParaRPr lang="en-US" sz="2400" dirty="0">
              <a:solidFill>
                <a:prstClr val="black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10588" y="5351224"/>
            <a:ext cx="14019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pt-BR" sz="1200" b="1" dirty="0">
                <a:solidFill>
                  <a:prstClr val="black"/>
                </a:solidFill>
                <a:latin typeface="Arial Narrow" pitchFamily="34" charset="0"/>
              </a:rPr>
              <a:t>BRANCH</a:t>
            </a:r>
          </a:p>
          <a:p>
            <a:pPr defTabSz="457200"/>
            <a:r>
              <a:rPr lang="pt-BR" sz="1200" b="1" dirty="0">
                <a:solidFill>
                  <a:prstClr val="black"/>
                </a:solidFill>
                <a:latin typeface="Arial Narrow" pitchFamily="34" charset="0"/>
              </a:rPr>
              <a:t>OPERATIONS AREA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39561" y="5409013"/>
            <a:ext cx="144463" cy="1444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39561" y="5624913"/>
            <a:ext cx="144463" cy="144463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30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4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92"/>
          <a:stretch/>
        </p:blipFill>
        <p:spPr>
          <a:xfrm>
            <a:off x="0" y="0"/>
            <a:ext cx="6419850" cy="6858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408" r="57778" b="10185"/>
          <a:stretch/>
        </p:blipFill>
        <p:spPr>
          <a:xfrm>
            <a:off x="0" y="2222500"/>
            <a:ext cx="3860805" cy="3937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417" t="15566" b="3333"/>
          <a:stretch/>
        </p:blipFill>
        <p:spPr>
          <a:xfrm>
            <a:off x="3695700" y="1067484"/>
            <a:ext cx="5448300" cy="556191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778" t="21296" b="5000"/>
          <a:stretch/>
        </p:blipFill>
        <p:spPr>
          <a:xfrm>
            <a:off x="8026404" y="1460500"/>
            <a:ext cx="1117595" cy="5054600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4141"/>
              </p:ext>
            </p:extLst>
          </p:nvPr>
        </p:nvGraphicFramePr>
        <p:xfrm>
          <a:off x="3860805" y="1226824"/>
          <a:ext cx="4272079" cy="510539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67333"/>
                <a:gridCol w="1028700"/>
                <a:gridCol w="1019908"/>
                <a:gridCol w="756138"/>
              </a:tblGrid>
              <a:tr h="36467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AREA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BUILT AREA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DOCKS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Belém/ PA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18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5,6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36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Belo horizonte/MG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26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5 mil m²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Blumenau/SC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Brasilia/DF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2,7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Campinas/SP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19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5,2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Curitiba/PR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3,2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Fortaleza/CE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25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9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51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Manaus/AM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80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76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Matias Barbosa/MG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8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Porto Alegre/RS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14,5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4 mil m²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Recife/PE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62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27 mil m²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84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Rio de Janeiro/RJ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25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18 mil m²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54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indent="85725" algn="l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São Paulo/SP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65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25 mil m²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4D148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120</a:t>
                      </a:r>
                      <a:endParaRPr lang="pt-BR" sz="1200" b="1" i="0" u="none" strike="noStrike" dirty="0">
                        <a:solidFill>
                          <a:srgbClr val="4D148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" name="Imagem 19" descr="S15_MM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8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sz="2500" b="1" dirty="0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FedEx Brazil – </a:t>
            </a:r>
            <a:r>
              <a:rPr lang="en-US" sz="2500" b="1">
                <a:solidFill>
                  <a:srgbClr val="4D148C"/>
                </a:solidFill>
                <a:latin typeface="Arial" pitchFamily="34" charset="0"/>
                <a:cs typeface="Arial" pitchFamily="34" charset="0"/>
              </a:rPr>
              <a:t>Domestic Warehousing</a:t>
            </a:r>
            <a:endParaRPr lang="en-US" sz="2500" b="1" dirty="0">
              <a:solidFill>
                <a:srgbClr val="4D148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tângulo 6"/>
          <p:cNvSpPr>
            <a:spLocks noChangeArrowheads="1"/>
          </p:cNvSpPr>
          <p:nvPr/>
        </p:nvSpPr>
        <p:spPr bwMode="auto">
          <a:xfrm>
            <a:off x="152400" y="874741"/>
            <a:ext cx="2613216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>
                <a:solidFill>
                  <a:srgbClr val="FF66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Rapidão Cometa</a:t>
            </a:r>
            <a:endParaRPr lang="en-US" sz="2400">
              <a:solidFill>
                <a:prstClr val="black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4689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1638551" y="1691340"/>
            <a:ext cx="387310" cy="366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1638551" y="593466"/>
            <a:ext cx="387310" cy="366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780" name="Retângulo 23"/>
          <p:cNvSpPr>
            <a:spLocks noChangeArrowheads="1"/>
          </p:cNvSpPr>
          <p:nvPr/>
        </p:nvSpPr>
        <p:spPr bwMode="auto">
          <a:xfrm>
            <a:off x="152400" y="1428943"/>
            <a:ext cx="687079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To ensure the </a:t>
            </a:r>
            <a:r>
              <a:rPr lang="en-US" b="1" dirty="0">
                <a:solidFill>
                  <a:srgbClr val="FF6600"/>
                </a:solidFill>
              </a:rPr>
              <a:t>security</a:t>
            </a:r>
            <a:r>
              <a:rPr lang="en-US" dirty="0">
                <a:solidFill>
                  <a:srgbClr val="000000"/>
                </a:solidFill>
              </a:rPr>
              <a:t> of your cargo </a:t>
            </a:r>
            <a:r>
              <a:rPr lang="pt-BR" b="1" dirty="0">
                <a:solidFill>
                  <a:srgbClr val="FF6600"/>
                </a:solidFill>
              </a:rPr>
              <a:t>24/7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00"/>
                </a:solidFill>
              </a:rPr>
              <a:t>we use two systems especially designed for external and internal risk management</a:t>
            </a:r>
            <a:r>
              <a:rPr lang="pt-PT" dirty="0">
                <a:solidFill>
                  <a:srgbClr val="000000"/>
                </a:solidFill>
              </a:rPr>
              <a:t>:</a:t>
            </a:r>
            <a:endParaRPr lang="pt-BR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415314"/>
            <a:ext cx="9144000" cy="44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ângulo 23"/>
          <p:cNvSpPr>
            <a:spLocks noChangeArrowheads="1"/>
          </p:cNvSpPr>
          <p:nvPr/>
        </p:nvSpPr>
        <p:spPr bwMode="auto">
          <a:xfrm>
            <a:off x="3495008" y="2185387"/>
            <a:ext cx="4661074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  <a:buSzPct val="70000"/>
            </a:pPr>
            <a:r>
              <a:rPr lang="en-US" sz="1600" dirty="0">
                <a:solidFill>
                  <a:srgbClr val="000000"/>
                </a:solidFill>
              </a:rPr>
              <a:t>Asset</a:t>
            </a:r>
            <a:r>
              <a:rPr lang="en-US" sz="1600" b="1" dirty="0">
                <a:solidFill>
                  <a:srgbClr val="FF66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Protection</a:t>
            </a:r>
            <a:r>
              <a:rPr lang="en-US" sz="1600" b="1" dirty="0">
                <a:solidFill>
                  <a:srgbClr val="FF66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System</a:t>
            </a:r>
            <a:r>
              <a:rPr lang="en-US" sz="1600" b="1" dirty="0">
                <a:solidFill>
                  <a:srgbClr val="FF6600"/>
                </a:solidFill>
              </a:rPr>
              <a:t/>
            </a:r>
            <a:br>
              <a:rPr lang="en-US" sz="1600" b="1" dirty="0">
                <a:solidFill>
                  <a:srgbClr val="FF6600"/>
                </a:solidFill>
              </a:rPr>
            </a:br>
            <a:r>
              <a:rPr lang="pt-BR" sz="1600" dirty="0">
                <a:solidFill>
                  <a:srgbClr val="000000"/>
                </a:solidFill>
              </a:rPr>
              <a:t>(Serviço de Proteção ao Patrimônio)</a:t>
            </a:r>
            <a:r>
              <a:rPr lang="en-US" sz="1600" dirty="0">
                <a:solidFill>
                  <a:srgbClr val="000000"/>
                </a:solidFill>
              </a:rPr>
              <a:t> which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is responsible for </a:t>
            </a:r>
            <a:r>
              <a:rPr lang="en-US" sz="1600" b="1" dirty="0">
                <a:solidFill>
                  <a:srgbClr val="FF6600"/>
                </a:solidFill>
              </a:rPr>
              <a:t>internal</a:t>
            </a:r>
            <a:r>
              <a:rPr lang="en-US" sz="1600" dirty="0">
                <a:solidFill>
                  <a:srgbClr val="000000"/>
                </a:solidFill>
              </a:rPr>
              <a:t> risk management, </a:t>
            </a:r>
            <a:r>
              <a:rPr lang="en-US" sz="1600" b="1" dirty="0">
                <a:solidFill>
                  <a:srgbClr val="FF6600"/>
                </a:solidFill>
              </a:rPr>
              <a:t>product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FF6600"/>
                </a:solidFill>
              </a:rPr>
              <a:t>integrity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b="1" dirty="0">
                <a:solidFill>
                  <a:srgbClr val="FF6600"/>
                </a:solidFill>
              </a:rPr>
              <a:t>asset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FF6600"/>
                </a:solidFill>
              </a:rPr>
              <a:t>security</a:t>
            </a:r>
          </a:p>
        </p:txBody>
      </p:sp>
      <p:sp>
        <p:nvSpPr>
          <p:cNvPr id="11" name="Retângulo 23"/>
          <p:cNvSpPr>
            <a:spLocks noChangeArrowheads="1"/>
          </p:cNvSpPr>
          <p:nvPr/>
        </p:nvSpPr>
        <p:spPr bwMode="auto">
          <a:xfrm>
            <a:off x="3495007" y="4826849"/>
            <a:ext cx="3607229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r>
              <a:rPr lang="pt-BR" b="1" dirty="0">
                <a:solidFill>
                  <a:srgbClr val="4D148C"/>
                </a:solidFill>
              </a:rPr>
              <a:t>Risk Management Committee</a:t>
            </a:r>
          </a:p>
        </p:txBody>
      </p:sp>
      <p:sp>
        <p:nvSpPr>
          <p:cNvPr id="14" name="Retângulo 23"/>
          <p:cNvSpPr>
            <a:spLocks noChangeArrowheads="1"/>
          </p:cNvSpPr>
          <p:nvPr/>
        </p:nvSpPr>
        <p:spPr bwMode="auto">
          <a:xfrm>
            <a:off x="3495008" y="5163365"/>
            <a:ext cx="5171837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600" dirty="0">
                <a:solidFill>
                  <a:srgbClr val="000000"/>
                </a:solidFill>
              </a:rPr>
              <a:t>Own </a:t>
            </a:r>
            <a:r>
              <a:rPr lang="en-US" sz="1600" dirty="0">
                <a:solidFill>
                  <a:srgbClr val="000000"/>
                </a:solidFill>
              </a:rPr>
              <a:t>staff members, experts and risk management technicians from </a:t>
            </a:r>
            <a:r>
              <a:rPr lang="en-US" sz="1600" b="1" dirty="0">
                <a:solidFill>
                  <a:srgbClr val="FF6600"/>
                </a:solidFill>
              </a:rPr>
              <a:t>Pamcary</a:t>
            </a:r>
            <a:r>
              <a:rPr lang="en-US" sz="1600" dirty="0">
                <a:solidFill>
                  <a:srgbClr val="000000"/>
                </a:solidFill>
              </a:rPr>
              <a:t> carry out surveys and studies on hazardous areas and most targeted products, thus </a:t>
            </a:r>
            <a:r>
              <a:rPr lang="en-US" sz="1600" b="1" dirty="0">
                <a:solidFill>
                  <a:srgbClr val="FF6600"/>
                </a:solidFill>
              </a:rPr>
              <a:t>avoiding risk </a:t>
            </a:r>
            <a:r>
              <a:rPr lang="en-US" sz="1600" dirty="0">
                <a:solidFill>
                  <a:srgbClr val="000000"/>
                </a:solidFill>
              </a:rPr>
              <a:t>concentration</a:t>
            </a:r>
            <a:endParaRPr lang="pt-BR" sz="1600" dirty="0">
              <a:solidFill>
                <a:srgbClr val="000000"/>
              </a:solidFill>
            </a:endParaRPr>
          </a:p>
        </p:txBody>
      </p:sp>
      <p:sp>
        <p:nvSpPr>
          <p:cNvPr id="15" name="Retângulo 23"/>
          <p:cNvSpPr>
            <a:spLocks noChangeArrowheads="1"/>
          </p:cNvSpPr>
          <p:nvPr/>
        </p:nvSpPr>
        <p:spPr bwMode="auto">
          <a:xfrm>
            <a:off x="3495008" y="3322638"/>
            <a:ext cx="46610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  <a:buSzPct val="70000"/>
            </a:pPr>
            <a:r>
              <a:rPr lang="pt-BR" sz="1600" dirty="0">
                <a:solidFill>
                  <a:srgbClr val="000000"/>
                </a:solidFill>
              </a:rPr>
              <a:t>National Operations </a:t>
            </a:r>
            <a:r>
              <a:rPr lang="en-US" sz="1600" dirty="0">
                <a:solidFill>
                  <a:srgbClr val="000000"/>
                </a:solidFill>
              </a:rPr>
              <a:t>System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pt-BR" sz="1600" dirty="0">
                <a:solidFill>
                  <a:srgbClr val="000000"/>
                </a:solidFill>
              </a:rPr>
              <a:t>(Serviço Nacional de Operações)</a:t>
            </a:r>
            <a:r>
              <a:rPr lang="en-US" sz="1600" dirty="0">
                <a:solidFill>
                  <a:srgbClr val="000000"/>
                </a:solidFill>
              </a:rPr>
              <a:t> which accounts for </a:t>
            </a:r>
            <a:r>
              <a:rPr lang="en-US" sz="1600" b="1" dirty="0">
                <a:solidFill>
                  <a:srgbClr val="FF6600"/>
                </a:solidFill>
              </a:rPr>
              <a:t>external</a:t>
            </a:r>
            <a:r>
              <a:rPr lang="en-US" sz="1600" dirty="0">
                <a:solidFill>
                  <a:srgbClr val="000000"/>
                </a:solidFill>
              </a:rPr>
              <a:t> risk management and provides </a:t>
            </a:r>
            <a:r>
              <a:rPr lang="en-US" sz="1600" b="1" dirty="0">
                <a:solidFill>
                  <a:srgbClr val="FF6600"/>
                </a:solidFill>
              </a:rPr>
              <a:t>satellite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FF6600"/>
                </a:solidFill>
              </a:rPr>
              <a:t>monitoring</a:t>
            </a:r>
            <a:r>
              <a:rPr lang="en-US" sz="1600" dirty="0">
                <a:solidFill>
                  <a:srgbClr val="000000"/>
                </a:solidFill>
              </a:rPr>
              <a:t> for the entire pickup, delivery fleet transfer</a:t>
            </a:r>
            <a:endParaRPr lang="pt-BR" sz="1600" dirty="0">
              <a:solidFill>
                <a:srgbClr val="000000"/>
              </a:solidFill>
            </a:endParaRPr>
          </a:p>
        </p:txBody>
      </p:sp>
      <p:sp>
        <p:nvSpPr>
          <p:cNvPr id="2" name="Rectângulo 1"/>
          <p:cNvSpPr/>
          <p:nvPr/>
        </p:nvSpPr>
        <p:spPr>
          <a:xfrm>
            <a:off x="1864886" y="2241653"/>
            <a:ext cx="10820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pt-BR" sz="2200" b="1" dirty="0">
                <a:solidFill>
                  <a:srgbClr val="FFFFFF"/>
                </a:solidFill>
              </a:rPr>
              <a:t>SEPAT</a:t>
            </a:r>
            <a:endParaRPr lang="pt-PT" sz="2200" dirty="0">
              <a:solidFill>
                <a:srgbClr val="FFFFFF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672540"/>
            <a:ext cx="2971704" cy="4185460"/>
          </a:xfrm>
          <a:prstGeom prst="rect">
            <a:avLst/>
          </a:prstGeom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77945" y="778580"/>
            <a:ext cx="566055" cy="607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ângulo 2"/>
          <p:cNvSpPr/>
          <p:nvPr/>
        </p:nvSpPr>
        <p:spPr>
          <a:xfrm>
            <a:off x="1864886" y="3328396"/>
            <a:ext cx="11705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pt-BR" sz="2200" b="1" dirty="0">
                <a:solidFill>
                  <a:srgbClr val="FFFFFF"/>
                </a:solidFill>
              </a:rPr>
              <a:t>SENOP</a:t>
            </a:r>
            <a:endParaRPr lang="pt-PT" sz="2200" dirty="0">
              <a:solidFill>
                <a:srgbClr val="FFFFFF"/>
              </a:solidFill>
            </a:endParaRPr>
          </a:p>
        </p:txBody>
      </p:sp>
      <p:pic>
        <p:nvPicPr>
          <p:cNvPr id="17" name="Imagem 19" descr="S15_MM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18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sz="2500" b="1" dirty="0">
                <a:solidFill>
                  <a:srgbClr val="4D148C"/>
                </a:solidFill>
              </a:rPr>
              <a:t>FedEx Brazil – </a:t>
            </a:r>
            <a:r>
              <a:rPr lang="en-US" sz="2500" b="1">
                <a:solidFill>
                  <a:srgbClr val="4D148C"/>
                </a:solidFill>
              </a:rPr>
              <a:t>Domestic Warehousing</a:t>
            </a:r>
            <a:endParaRPr lang="en-US" sz="2500" b="1" dirty="0">
              <a:solidFill>
                <a:srgbClr val="4D148C"/>
              </a:solidFill>
            </a:endParaRPr>
          </a:p>
        </p:txBody>
      </p:sp>
      <p:sp>
        <p:nvSpPr>
          <p:cNvPr id="19" name="Retângulo 6"/>
          <p:cNvSpPr>
            <a:spLocks noChangeArrowheads="1"/>
          </p:cNvSpPr>
          <p:nvPr/>
        </p:nvSpPr>
        <p:spPr bwMode="auto">
          <a:xfrm>
            <a:off x="152400" y="874741"/>
            <a:ext cx="2613216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>
                <a:solidFill>
                  <a:srgbClr val="FF6600"/>
                </a:solidFill>
                <a:ea typeface="Times New Roman" pitchFamily="18" charset="0"/>
              </a:rPr>
              <a:t>Rapidão Cometa</a:t>
            </a:r>
            <a:endParaRPr lang="en-US" sz="2400">
              <a:solidFill>
                <a:srgbClr val="000000"/>
              </a:solidFill>
              <a:ea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2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/>
      <p:bldP spid="10" grpId="0"/>
      <p:bldP spid="11" grpId="0"/>
      <p:bldP spid="14" grpId="0"/>
      <p:bldP spid="15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19" descr="S15_M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25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sz="2500" b="1" dirty="0">
                <a:solidFill>
                  <a:srgbClr val="4D148C"/>
                </a:solidFill>
              </a:rPr>
              <a:t>FedEx Brazil – </a:t>
            </a:r>
            <a:r>
              <a:rPr lang="en-US" sz="2500" b="1">
                <a:solidFill>
                  <a:srgbClr val="4D148C"/>
                </a:solidFill>
              </a:rPr>
              <a:t>Domestic Warehousing</a:t>
            </a:r>
            <a:endParaRPr lang="en-US" sz="2500" b="1" dirty="0">
              <a:solidFill>
                <a:srgbClr val="4D148C"/>
              </a:solidFill>
            </a:endParaRPr>
          </a:p>
        </p:txBody>
      </p:sp>
      <p:sp>
        <p:nvSpPr>
          <p:cNvPr id="26" name="Retângulo 6"/>
          <p:cNvSpPr>
            <a:spLocks noChangeArrowheads="1"/>
          </p:cNvSpPr>
          <p:nvPr/>
        </p:nvSpPr>
        <p:spPr bwMode="auto">
          <a:xfrm>
            <a:off x="152400" y="874741"/>
            <a:ext cx="2613216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>
                <a:solidFill>
                  <a:srgbClr val="FF6600"/>
                </a:solidFill>
                <a:ea typeface="Times New Roman" pitchFamily="18" charset="0"/>
              </a:rPr>
              <a:t>Rapidão Cometa</a:t>
            </a:r>
            <a:endParaRPr lang="en-US" sz="2400">
              <a:solidFill>
                <a:srgbClr val="000000"/>
              </a:solidFill>
              <a:ea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353175"/>
            <a:ext cx="91440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92456" y="-1"/>
            <a:ext cx="551543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43" t="21376" r="7461" b="2222"/>
          <a:stretch/>
        </p:blipFill>
        <p:spPr>
          <a:xfrm>
            <a:off x="653143" y="1465943"/>
            <a:ext cx="7808686" cy="523965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34" t="24722" r="10459" b="9028"/>
          <a:stretch/>
        </p:blipFill>
        <p:spPr>
          <a:xfrm>
            <a:off x="990600" y="1695450"/>
            <a:ext cx="7197043" cy="4543425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700" y="4879068"/>
            <a:ext cx="920068" cy="918028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700" y="3524475"/>
            <a:ext cx="920068" cy="885373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750" y="2202542"/>
            <a:ext cx="920068" cy="100148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8514" y="0"/>
            <a:ext cx="2525486" cy="2278743"/>
          </a:xfrm>
          <a:prstGeom prst="rect">
            <a:avLst/>
          </a:prstGeom>
        </p:spPr>
      </p:pic>
      <p:graphicFrame>
        <p:nvGraphicFramePr>
          <p:cNvPr id="1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06845"/>
              </p:ext>
            </p:extLst>
          </p:nvPr>
        </p:nvGraphicFramePr>
        <p:xfrm>
          <a:off x="1072468" y="1924049"/>
          <a:ext cx="7115175" cy="4152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1"/>
                <a:gridCol w="3571874"/>
              </a:tblGrid>
              <a:tr h="5426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EXTERNAL RISK</a:t>
                      </a:r>
                      <a:r>
                        <a:rPr lang="pt-BR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MANAGEMENT</a:t>
                      </a:r>
                      <a:endParaRPr lang="pt-BR" sz="160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INTERNAL RISK</a:t>
                      </a:r>
                      <a:r>
                        <a:rPr lang="pt-BR" sz="16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MANAGEMENT</a:t>
                      </a:r>
                      <a:endParaRPr lang="pt-BR" sz="160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48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rgbClr val="FF6600"/>
                          </a:solidFill>
                          <a:latin typeface="Arial" pitchFamily="34" charset="0"/>
                          <a:cs typeface="Arial" pitchFamily="34" charset="0"/>
                        </a:rPr>
                        <a:t>VEHICLE MONITORING SYSTEM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b="1" kern="1200" dirty="0" smtClean="0">
                          <a:solidFill>
                            <a:srgbClr val="4D148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Permanent satellite-enabled </a:t>
                      </a:r>
                      <a:r>
                        <a:rPr lang="pt-BR" sz="130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fleet tracking system  Omnisat – and Omnilink via cellphone – used for pick-up, delivery</a:t>
                      </a:r>
                      <a:br>
                        <a:rPr lang="pt-BR" sz="130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pt-BR" sz="130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and fleet transfer</a:t>
                      </a:r>
                      <a:endParaRPr lang="pt-BR" sz="1300" dirty="0" smtClean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kern="1200" dirty="0" smtClean="0">
                          <a:solidFill>
                            <a:srgbClr val="FF66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ASSET SECURITY</a:t>
                      </a:r>
                    </a:p>
                    <a:p>
                      <a:pPr>
                        <a:lnSpc>
                          <a:spcPct val="90000"/>
                        </a:lnSpc>
                        <a:spcBef>
                          <a:spcPts val="600"/>
                        </a:spcBef>
                        <a:buFontTx/>
                        <a:buNone/>
                      </a:pPr>
                      <a:r>
                        <a:rPr lang="en-US" altLang="ja-JP" sz="130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Rapidão Cometa’s branch offices are supported by security companies that  specialize in </a:t>
                      </a:r>
                      <a:r>
                        <a:rPr lang="en-US" altLang="ja-JP" sz="1300" b="1" kern="1200" dirty="0" smtClean="0">
                          <a:solidFill>
                            <a:srgbClr val="4D148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internal risk management and guarantee the integrity of your goods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526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 smtClean="0">
                          <a:solidFill>
                            <a:srgbClr val="4D148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CARGO GUARDIAN ANGEL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C24E00"/>
                          </a:solidFill>
                          <a:latin typeface="Arial" pitchFamily="34" charset="0"/>
                          <a:cs typeface="Arial" pitchFamily="34" charset="0"/>
                        </a:rPr>
                        <a:t>Cargo retrieval location system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br>
                        <a:rPr lang="en-US" sz="1300" b="1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300" b="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communication chip is placed among</a:t>
                      </a:r>
                      <a:br>
                        <a:rPr lang="en-US" sz="1300" b="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300" b="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products for identification and location purposes when a casualty occurs</a:t>
                      </a:r>
                      <a:endParaRPr lang="pt-BR" sz="1400" b="1" dirty="0" smtClean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kern="1200" dirty="0" smtClean="0">
                          <a:solidFill>
                            <a:srgbClr val="4D148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ACCESS CONTROL SYSTEM</a:t>
                      </a:r>
                    </a:p>
                    <a:p>
                      <a:pPr>
                        <a:lnSpc>
                          <a:spcPct val="90000"/>
                        </a:lnSpc>
                        <a:spcBef>
                          <a:spcPts val="600"/>
                        </a:spcBef>
                        <a:buFontTx/>
                        <a:buNone/>
                      </a:pPr>
                      <a:r>
                        <a:rPr lang="en-US" altLang="ja-JP" sz="130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 modern </a:t>
                      </a:r>
                      <a:r>
                        <a:rPr lang="en-US" altLang="ja-JP" sz="1300" b="1" dirty="0" smtClean="0">
                          <a:solidFill>
                            <a:srgbClr val="C24E00"/>
                          </a:solidFill>
                          <a:latin typeface="Arial" pitchFamily="34" charset="0"/>
                          <a:cs typeface="Arial" pitchFamily="34" charset="0"/>
                        </a:rPr>
                        <a:t>fully automated access control </a:t>
                      </a:r>
                      <a:r>
                        <a:rPr lang="en-US" altLang="ja-JP" sz="130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system ensures</a:t>
                      </a:r>
                      <a:r>
                        <a:rPr lang="en-US" altLang="ja-JP" sz="130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ja-JP" sz="130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access to the branch offices is restricted to authorized persons only, remote monitoring included</a:t>
                      </a:r>
                      <a:endParaRPr lang="pt-BR" altLang="ja-JP" sz="1300" dirty="0" smtClean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926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 smtClean="0">
                          <a:solidFill>
                            <a:srgbClr val="FF66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ARMED ESCORT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Performed by the </a:t>
                      </a:r>
                      <a:r>
                        <a:rPr lang="en-US" sz="1300" b="1" dirty="0" smtClean="0">
                          <a:solidFill>
                            <a:srgbClr val="4D148C"/>
                          </a:solidFill>
                          <a:latin typeface="Arial" pitchFamily="34" charset="0"/>
                          <a:cs typeface="Arial" pitchFamily="34" charset="0"/>
                        </a:rPr>
                        <a:t>best security</a:t>
                      </a:r>
                      <a:r>
                        <a:rPr lang="en-US" sz="1300" b="1" baseline="0" dirty="0" smtClean="0">
                          <a:solidFill>
                            <a:srgbClr val="4D148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300" b="1" dirty="0" smtClean="0">
                          <a:solidFill>
                            <a:srgbClr val="4D148C"/>
                          </a:solidFill>
                          <a:latin typeface="Arial" pitchFamily="34" charset="0"/>
                          <a:cs typeface="Arial" pitchFamily="34" charset="0"/>
                        </a:rPr>
                        <a:t>companies </a:t>
                      </a:r>
                      <a:r>
                        <a:rPr lang="en-US" sz="1300" b="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in the market, with appropriate vehicles and specially trained staff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kern="1200" dirty="0" smtClean="0">
                          <a:solidFill>
                            <a:srgbClr val="FF6600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CCTV (CLOSED CIRCUIT TV)</a:t>
                      </a:r>
                    </a:p>
                    <a:p>
                      <a:pPr>
                        <a:lnSpc>
                          <a:spcPct val="90000"/>
                        </a:lnSpc>
                        <a:spcBef>
                          <a:spcPts val="600"/>
                        </a:spcBef>
                        <a:buFontTx/>
                        <a:buNone/>
                      </a:pPr>
                      <a:r>
                        <a:rPr lang="en-US" altLang="ja-JP" sz="1300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 modern around-the-clock monitoring system watches all goods and processes within the DC and </a:t>
                      </a:r>
                      <a:r>
                        <a:rPr lang="en-US" altLang="ja-JP" sz="1300" b="1" kern="1200" dirty="0" smtClean="0">
                          <a:solidFill>
                            <a:srgbClr val="4D148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ensures</a:t>
                      </a:r>
                      <a:r>
                        <a:rPr lang="en-US" altLang="ja-JP" sz="1300" b="1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ja-JP" sz="1300" b="1" kern="1200" dirty="0" smtClean="0">
                          <a:solidFill>
                            <a:srgbClr val="4D148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remote</a:t>
                      </a:r>
                      <a:r>
                        <a:rPr lang="en-US" altLang="ja-JP" sz="1300" b="1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ja-JP" sz="1300" b="1" kern="1200" dirty="0" smtClean="0">
                          <a:solidFill>
                            <a:srgbClr val="4D148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image</a:t>
                      </a:r>
                      <a:r>
                        <a:rPr lang="en-US" altLang="ja-JP" sz="1300" b="1" dirty="0" smtClean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ja-JP" sz="1300" b="1" kern="1200" dirty="0" smtClean="0">
                          <a:solidFill>
                            <a:srgbClr val="4D148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filing</a:t>
                      </a:r>
                      <a:endParaRPr lang="pt-BR" sz="1300" b="1" kern="1200" dirty="0" smtClean="0">
                        <a:solidFill>
                          <a:srgbClr val="4D148C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3343" y="5021943"/>
            <a:ext cx="840244" cy="91802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6614" y="3715656"/>
            <a:ext cx="827313" cy="88537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6614" y="2452914"/>
            <a:ext cx="986972" cy="82731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4675" y="569685"/>
            <a:ext cx="1190626" cy="5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071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067484"/>
            <a:ext cx="9144000" cy="154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556" t="14074"/>
          <a:stretch/>
        </p:blipFill>
        <p:spPr bwMode="auto">
          <a:xfrm>
            <a:off x="4165600" y="965200"/>
            <a:ext cx="4978400" cy="58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tângulo 23"/>
          <p:cNvSpPr>
            <a:spLocks noChangeArrowheads="1"/>
          </p:cNvSpPr>
          <p:nvPr/>
        </p:nvSpPr>
        <p:spPr bwMode="auto">
          <a:xfrm>
            <a:off x="152400" y="1391195"/>
            <a:ext cx="7086600" cy="83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7800" indent="-177800" defTabSz="457200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Font typeface="Wingdings" pitchFamily="2" charset="2"/>
              <a:buChar char="§"/>
            </a:pPr>
            <a:r>
              <a:rPr lang="pt-BR" sz="1600" dirty="0">
                <a:solidFill>
                  <a:srgbClr val="FFFFFF"/>
                </a:solidFill>
              </a:rPr>
              <a:t>Rapidão </a:t>
            </a:r>
            <a:r>
              <a:rPr lang="pt-BR" sz="1600" b="1" dirty="0">
                <a:solidFill>
                  <a:srgbClr val="FFFFFF"/>
                </a:solidFill>
              </a:rPr>
              <a:t>develops IT systems </a:t>
            </a:r>
            <a:r>
              <a:rPr lang="pt-BR" sz="1600" dirty="0">
                <a:solidFill>
                  <a:srgbClr val="FFFFFF"/>
                </a:solidFill>
              </a:rPr>
              <a:t>to bring value to your business  </a:t>
            </a:r>
          </a:p>
          <a:p>
            <a:pPr marL="177800" indent="-177800" defTabSz="457200">
              <a:lnSpc>
                <a:spcPct val="90000"/>
              </a:lnSpc>
              <a:spcAft>
                <a:spcPts val="600"/>
              </a:spcAft>
              <a:buClr>
                <a:srgbClr val="FF6600"/>
              </a:buClr>
              <a:buFont typeface="Wingdings" pitchFamily="2" charset="2"/>
              <a:buChar char="§"/>
            </a:pPr>
            <a:r>
              <a:rPr lang="pt-BR" sz="1600" dirty="0">
                <a:solidFill>
                  <a:srgbClr val="FFFFFF"/>
                </a:solidFill>
              </a:rPr>
              <a:t>Applications developed for </a:t>
            </a:r>
            <a:r>
              <a:rPr lang="pt-BR" sz="1600" b="1" dirty="0">
                <a:solidFill>
                  <a:srgbClr val="FFFFFF"/>
                </a:solidFill>
              </a:rPr>
              <a:t>integration </a:t>
            </a:r>
            <a:r>
              <a:rPr lang="pt-BR" sz="1600" dirty="0">
                <a:solidFill>
                  <a:srgbClr val="FFFFFF"/>
                </a:solidFill>
              </a:rPr>
              <a:t>with customers’ own </a:t>
            </a:r>
            <a:r>
              <a:rPr lang="pt-BR" sz="1600" b="1" dirty="0">
                <a:solidFill>
                  <a:srgbClr val="FFFFFF"/>
                </a:solidFill>
              </a:rPr>
              <a:t>corporate </a:t>
            </a:r>
            <a:br>
              <a:rPr lang="pt-BR" sz="1600" b="1" dirty="0">
                <a:solidFill>
                  <a:srgbClr val="FFFFFF"/>
                </a:solidFill>
              </a:rPr>
            </a:br>
            <a:r>
              <a:rPr lang="pt-BR" sz="1600" b="1" dirty="0">
                <a:solidFill>
                  <a:srgbClr val="FFFFFF"/>
                </a:solidFill>
              </a:rPr>
              <a:t>systems, </a:t>
            </a:r>
            <a:r>
              <a:rPr lang="pt-BR" sz="1600" dirty="0">
                <a:solidFill>
                  <a:srgbClr val="FFFFFF"/>
                </a:solidFill>
              </a:rPr>
              <a:t>standard</a:t>
            </a:r>
            <a:r>
              <a:rPr lang="pt-BR" sz="1600" b="1" dirty="0">
                <a:solidFill>
                  <a:srgbClr val="FFFFFF"/>
                </a:solidFill>
              </a:rPr>
              <a:t>  EDI </a:t>
            </a:r>
            <a:r>
              <a:rPr lang="pt-BR" sz="1600" dirty="0">
                <a:solidFill>
                  <a:srgbClr val="FFFFFF"/>
                </a:solidFill>
              </a:rPr>
              <a:t>or customized solutions with</a:t>
            </a:r>
            <a:r>
              <a:rPr lang="pt-BR" sz="1600" b="1" dirty="0">
                <a:solidFill>
                  <a:srgbClr val="FFFFFF"/>
                </a:solidFill>
              </a:rPr>
              <a:t> internet visibility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6322" y="3710215"/>
            <a:ext cx="3221778" cy="157276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6322" y="2263368"/>
            <a:ext cx="3353406" cy="15001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088" y="5265094"/>
            <a:ext cx="3276600" cy="13604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54" y="3586253"/>
            <a:ext cx="3276608" cy="1830420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8391" y="5131318"/>
            <a:ext cx="3169234" cy="1422070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63368"/>
            <a:ext cx="3276600" cy="1500183"/>
          </a:xfrm>
          <a:prstGeom prst="rect">
            <a:avLst/>
          </a:prstGeom>
        </p:spPr>
      </p:pic>
      <p:sp>
        <p:nvSpPr>
          <p:cNvPr id="14" name="Retângulo 23"/>
          <p:cNvSpPr>
            <a:spLocks noChangeArrowheads="1"/>
          </p:cNvSpPr>
          <p:nvPr/>
        </p:nvSpPr>
        <p:spPr bwMode="auto">
          <a:xfrm>
            <a:off x="207838" y="4115886"/>
            <a:ext cx="3030140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200" dirty="0">
                <a:solidFill>
                  <a:srgbClr val="000000"/>
                </a:solidFill>
              </a:rPr>
              <a:t>The </a:t>
            </a:r>
            <a:r>
              <a:rPr lang="pt-BR" sz="1200" b="1" dirty="0">
                <a:solidFill>
                  <a:srgbClr val="FF6600"/>
                </a:solidFill>
              </a:rPr>
              <a:t>Warehouse Management System</a:t>
            </a:r>
            <a:r>
              <a:rPr lang="pt-BR" sz="1200" dirty="0">
                <a:solidFill>
                  <a:srgbClr val="000000"/>
                </a:solidFill>
              </a:rPr>
              <a:t/>
            </a:r>
            <a:br>
              <a:rPr lang="pt-BR" sz="1200" dirty="0">
                <a:solidFill>
                  <a:srgbClr val="000000"/>
                </a:solidFill>
              </a:rPr>
            </a:br>
            <a:r>
              <a:rPr lang="pt-BR" sz="1200" dirty="0">
                <a:solidFill>
                  <a:srgbClr val="000000"/>
                </a:solidFill>
              </a:rPr>
              <a:t>is </a:t>
            </a:r>
            <a:r>
              <a:rPr lang="en-US" sz="1200" dirty="0">
                <a:solidFill>
                  <a:srgbClr val="000000"/>
                </a:solidFill>
              </a:rPr>
              <a:t>used to automate and expedite all processes related to incoming products, inspections, storage, kitting, picking, packing, inventory, shipping of products and billing of services </a:t>
            </a:r>
            <a:r>
              <a:rPr lang="pt-BR" sz="12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5" name="Retângulo 23"/>
          <p:cNvSpPr>
            <a:spLocks noChangeArrowheads="1"/>
          </p:cNvSpPr>
          <p:nvPr/>
        </p:nvSpPr>
        <p:spPr bwMode="auto">
          <a:xfrm>
            <a:off x="207838" y="3801954"/>
            <a:ext cx="68640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600" b="1" dirty="0">
                <a:solidFill>
                  <a:srgbClr val="4D148C"/>
                </a:solidFill>
              </a:rPr>
              <a:t>WMS</a:t>
            </a:r>
          </a:p>
        </p:txBody>
      </p:sp>
      <p:sp>
        <p:nvSpPr>
          <p:cNvPr id="32" name="Retângulo 23"/>
          <p:cNvSpPr>
            <a:spLocks noChangeArrowheads="1"/>
          </p:cNvSpPr>
          <p:nvPr/>
        </p:nvSpPr>
        <p:spPr bwMode="auto">
          <a:xfrm>
            <a:off x="3346459" y="5510282"/>
            <a:ext cx="293591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200" dirty="0">
                <a:solidFill>
                  <a:srgbClr val="000000"/>
                </a:solidFill>
              </a:rPr>
              <a:t>The solution for  duties and</a:t>
            </a:r>
            <a:br>
              <a:rPr lang="pt-BR" sz="1200" dirty="0">
                <a:solidFill>
                  <a:srgbClr val="000000"/>
                </a:solidFill>
              </a:rPr>
            </a:br>
            <a:r>
              <a:rPr lang="pt-BR" sz="1200" dirty="0">
                <a:solidFill>
                  <a:srgbClr val="000000"/>
                </a:solidFill>
              </a:rPr>
              <a:t>tax management not only adds </a:t>
            </a:r>
            <a:r>
              <a:rPr lang="pt-BR" sz="1200" b="1" dirty="0">
                <a:solidFill>
                  <a:srgbClr val="FF6600"/>
                </a:solidFill>
              </a:rPr>
              <a:t>the historical data of fiscal activities</a:t>
            </a:r>
            <a:r>
              <a:rPr lang="pt-BR" sz="1200" b="1" dirty="0">
                <a:solidFill>
                  <a:srgbClr val="000000"/>
                </a:solidFill>
              </a:rPr>
              <a:t>,</a:t>
            </a:r>
            <a:r>
              <a:rPr lang="pt-BR" sz="1200" dirty="0">
                <a:solidFill>
                  <a:srgbClr val="000000"/>
                </a:solidFill>
              </a:rPr>
              <a:t> but also complies with federal, state and city regulations</a:t>
            </a:r>
            <a:endParaRPr lang="pt-BR" sz="1200" b="1" dirty="0">
              <a:solidFill>
                <a:srgbClr val="000000"/>
              </a:solidFill>
            </a:endParaRPr>
          </a:p>
        </p:txBody>
      </p:sp>
      <p:sp>
        <p:nvSpPr>
          <p:cNvPr id="33" name="Retângulo 23"/>
          <p:cNvSpPr>
            <a:spLocks noChangeArrowheads="1"/>
          </p:cNvSpPr>
          <p:nvPr/>
        </p:nvSpPr>
        <p:spPr bwMode="auto">
          <a:xfrm>
            <a:off x="3346459" y="5254406"/>
            <a:ext cx="267014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600" b="1" dirty="0">
                <a:solidFill>
                  <a:srgbClr val="4D148C"/>
                </a:solidFill>
              </a:rPr>
              <a:t>Tax</a:t>
            </a:r>
          </a:p>
        </p:txBody>
      </p:sp>
      <p:sp>
        <p:nvSpPr>
          <p:cNvPr id="13" name="Retângulo 23"/>
          <p:cNvSpPr>
            <a:spLocks noChangeArrowheads="1"/>
          </p:cNvSpPr>
          <p:nvPr/>
        </p:nvSpPr>
        <p:spPr bwMode="auto">
          <a:xfrm>
            <a:off x="207838" y="5793039"/>
            <a:ext cx="2670140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200" dirty="0">
                <a:solidFill>
                  <a:srgbClr val="000000"/>
                </a:solidFill>
              </a:rPr>
              <a:t>Rapidão Cometa developed a</a:t>
            </a:r>
            <a:br>
              <a:rPr lang="pt-BR" sz="1200" dirty="0">
                <a:solidFill>
                  <a:srgbClr val="000000"/>
                </a:solidFill>
              </a:rPr>
            </a:br>
            <a:r>
              <a:rPr lang="pt-BR" sz="1200" dirty="0">
                <a:solidFill>
                  <a:srgbClr val="000000"/>
                </a:solidFill>
              </a:rPr>
              <a:t>tool for </a:t>
            </a:r>
            <a:r>
              <a:rPr lang="pt-BR" sz="1200" b="1" dirty="0">
                <a:solidFill>
                  <a:srgbClr val="FF6600"/>
                </a:solidFill>
              </a:rPr>
              <a:t>online follow-up</a:t>
            </a:r>
            <a:r>
              <a:rPr lang="pt-BR" sz="1200" b="1" dirty="0">
                <a:solidFill>
                  <a:srgbClr val="000000"/>
                </a:solidFill>
              </a:rPr>
              <a:t> </a:t>
            </a:r>
            <a:r>
              <a:rPr lang="pt-BR" sz="1200" dirty="0">
                <a:solidFill>
                  <a:srgbClr val="000000"/>
                </a:solidFill>
              </a:rPr>
              <a:t>of all logistics services</a:t>
            </a:r>
          </a:p>
        </p:txBody>
      </p:sp>
      <p:sp>
        <p:nvSpPr>
          <p:cNvPr id="24" name="Retângulo 23"/>
          <p:cNvSpPr>
            <a:spLocks noChangeArrowheads="1"/>
          </p:cNvSpPr>
          <p:nvPr/>
        </p:nvSpPr>
        <p:spPr bwMode="auto">
          <a:xfrm>
            <a:off x="226926" y="2785379"/>
            <a:ext cx="297016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200" dirty="0">
                <a:solidFill>
                  <a:srgbClr val="000000"/>
                </a:solidFill>
              </a:rPr>
              <a:t>We use EDI to exchange information with customers and vendors to ensure </a:t>
            </a:r>
            <a:r>
              <a:rPr lang="pt-BR" sz="1200" b="1" dirty="0">
                <a:solidFill>
                  <a:srgbClr val="FF6600"/>
                </a:solidFill>
              </a:rPr>
              <a:t>high quality proccesses, speed,</a:t>
            </a:r>
            <a:br>
              <a:rPr lang="pt-BR" sz="1200" b="1" dirty="0">
                <a:solidFill>
                  <a:srgbClr val="FF6600"/>
                </a:solidFill>
              </a:rPr>
            </a:br>
            <a:r>
              <a:rPr lang="pt-BR" sz="1200" b="1" dirty="0">
                <a:solidFill>
                  <a:srgbClr val="FF6600"/>
                </a:solidFill>
              </a:rPr>
              <a:t>safety and confidence</a:t>
            </a:r>
          </a:p>
        </p:txBody>
      </p:sp>
      <p:sp>
        <p:nvSpPr>
          <p:cNvPr id="25" name="Retângulo 23"/>
          <p:cNvSpPr>
            <a:spLocks noChangeArrowheads="1"/>
          </p:cNvSpPr>
          <p:nvPr/>
        </p:nvSpPr>
        <p:spPr bwMode="auto">
          <a:xfrm>
            <a:off x="226926" y="2458505"/>
            <a:ext cx="297016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600" b="1" dirty="0">
                <a:solidFill>
                  <a:srgbClr val="4D148C"/>
                </a:solidFill>
              </a:rPr>
              <a:t>EDI </a:t>
            </a:r>
            <a:r>
              <a:rPr lang="pt-BR" sz="1300" b="1" dirty="0">
                <a:solidFill>
                  <a:srgbClr val="4D148C"/>
                </a:solidFill>
              </a:rPr>
              <a:t>(Electronic Data Interchange) </a:t>
            </a:r>
          </a:p>
        </p:txBody>
      </p:sp>
      <p:sp>
        <p:nvSpPr>
          <p:cNvPr id="16" name="Retângulo 23"/>
          <p:cNvSpPr>
            <a:spLocks noChangeArrowheads="1"/>
          </p:cNvSpPr>
          <p:nvPr/>
        </p:nvSpPr>
        <p:spPr bwMode="auto">
          <a:xfrm>
            <a:off x="207838" y="5483489"/>
            <a:ext cx="267893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600" b="1" dirty="0">
                <a:solidFill>
                  <a:srgbClr val="4D148C"/>
                </a:solidFill>
              </a:rPr>
              <a:t>Rapidão Log</a:t>
            </a:r>
          </a:p>
        </p:txBody>
      </p:sp>
      <p:sp>
        <p:nvSpPr>
          <p:cNvPr id="27" name="Retângulo 23"/>
          <p:cNvSpPr>
            <a:spLocks noChangeArrowheads="1"/>
          </p:cNvSpPr>
          <p:nvPr/>
        </p:nvSpPr>
        <p:spPr bwMode="auto">
          <a:xfrm>
            <a:off x="3305042" y="4111339"/>
            <a:ext cx="30389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200" dirty="0">
                <a:solidFill>
                  <a:srgbClr val="000000"/>
                </a:solidFill>
              </a:rPr>
              <a:t>The </a:t>
            </a:r>
            <a:r>
              <a:rPr lang="pt-BR" sz="1200" b="1" dirty="0">
                <a:solidFill>
                  <a:srgbClr val="FF6600"/>
                </a:solidFill>
              </a:rPr>
              <a:t>back</a:t>
            </a:r>
            <a:r>
              <a:rPr lang="pt-BR" sz="1200" b="1" dirty="0">
                <a:solidFill>
                  <a:srgbClr val="000000"/>
                </a:solidFill>
              </a:rPr>
              <a:t> </a:t>
            </a:r>
            <a:r>
              <a:rPr lang="pt-BR" sz="1200" b="1" dirty="0">
                <a:solidFill>
                  <a:srgbClr val="FF6600"/>
                </a:solidFill>
              </a:rPr>
              <a:t>office</a:t>
            </a:r>
            <a:r>
              <a:rPr lang="pt-BR" sz="1200" b="1" dirty="0">
                <a:solidFill>
                  <a:srgbClr val="000000"/>
                </a:solidFill>
              </a:rPr>
              <a:t> </a:t>
            </a:r>
            <a:r>
              <a:rPr lang="pt-BR" sz="1200" b="1" dirty="0">
                <a:solidFill>
                  <a:srgbClr val="FF6600"/>
                </a:solidFill>
              </a:rPr>
              <a:t>management</a:t>
            </a:r>
            <a:r>
              <a:rPr lang="pt-BR" sz="1200" b="1" dirty="0">
                <a:solidFill>
                  <a:srgbClr val="000000"/>
                </a:solidFill>
              </a:rPr>
              <a:t/>
            </a:r>
            <a:br>
              <a:rPr lang="pt-BR" sz="1200" b="1" dirty="0">
                <a:solidFill>
                  <a:srgbClr val="000000"/>
                </a:solidFill>
              </a:rPr>
            </a:br>
            <a:r>
              <a:rPr lang="pt-BR" sz="1200" b="1" dirty="0">
                <a:solidFill>
                  <a:srgbClr val="FF6600"/>
                </a:solidFill>
              </a:rPr>
              <a:t>tool system used </a:t>
            </a:r>
            <a:r>
              <a:rPr lang="en-US" sz="1200" dirty="0">
                <a:solidFill>
                  <a:srgbClr val="000000"/>
                </a:solidFill>
              </a:rPr>
              <a:t>by the company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is ERP Oracle Applications. The main components are Human Resources, Finances and Accounting.</a:t>
            </a:r>
          </a:p>
        </p:txBody>
      </p:sp>
      <p:sp>
        <p:nvSpPr>
          <p:cNvPr id="12" name="Retângulo 23"/>
          <p:cNvSpPr>
            <a:spLocks noChangeArrowheads="1"/>
          </p:cNvSpPr>
          <p:nvPr/>
        </p:nvSpPr>
        <p:spPr bwMode="auto">
          <a:xfrm>
            <a:off x="3313834" y="2727323"/>
            <a:ext cx="295901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altLang="ja-JP" sz="1200" b="1" dirty="0">
                <a:solidFill>
                  <a:srgbClr val="FF6600"/>
                </a:solidFill>
              </a:rPr>
              <a:t>Interlinked</a:t>
            </a:r>
            <a:r>
              <a:rPr lang="en-US" altLang="ja-JP" sz="1200" b="1" dirty="0">
                <a:solidFill>
                  <a:srgbClr val="000000"/>
                </a:solidFill>
              </a:rPr>
              <a:t> </a:t>
            </a:r>
            <a:r>
              <a:rPr lang="en-US" altLang="ja-JP" sz="1200" b="1" dirty="0">
                <a:solidFill>
                  <a:srgbClr val="FF6600"/>
                </a:solidFill>
              </a:rPr>
              <a:t>applications</a:t>
            </a:r>
            <a:r>
              <a:rPr lang="en-US" altLang="ja-JP" sz="1200" b="1" dirty="0">
                <a:solidFill>
                  <a:srgbClr val="000000"/>
                </a:solidFill>
              </a:rPr>
              <a:t>  </a:t>
            </a:r>
            <a:r>
              <a:rPr lang="en-US" altLang="ja-JP" sz="1200" dirty="0">
                <a:solidFill>
                  <a:srgbClr val="000000"/>
                </a:solidFill>
              </a:rPr>
              <a:t>that cover all operational and management activities, providing the support necessary for best customer service</a:t>
            </a:r>
            <a:endParaRPr lang="pt-BR" sz="1200" b="1" dirty="0">
              <a:solidFill>
                <a:srgbClr val="000000"/>
              </a:solidFill>
            </a:endParaRPr>
          </a:p>
        </p:txBody>
      </p:sp>
      <p:sp>
        <p:nvSpPr>
          <p:cNvPr id="17" name="Retângulo 23"/>
          <p:cNvSpPr>
            <a:spLocks noChangeArrowheads="1"/>
          </p:cNvSpPr>
          <p:nvPr/>
        </p:nvSpPr>
        <p:spPr bwMode="auto">
          <a:xfrm>
            <a:off x="3313834" y="2458505"/>
            <a:ext cx="617477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600" b="1" dirty="0">
                <a:solidFill>
                  <a:srgbClr val="4D148C"/>
                </a:solidFill>
              </a:rPr>
              <a:t>TMS</a:t>
            </a:r>
          </a:p>
        </p:txBody>
      </p:sp>
      <p:sp>
        <p:nvSpPr>
          <p:cNvPr id="30" name="Retângulo 23"/>
          <p:cNvSpPr>
            <a:spLocks noChangeArrowheads="1"/>
          </p:cNvSpPr>
          <p:nvPr/>
        </p:nvSpPr>
        <p:spPr bwMode="auto">
          <a:xfrm>
            <a:off x="3305042" y="3816303"/>
            <a:ext cx="60465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pt-BR" sz="1600" b="1" dirty="0">
                <a:solidFill>
                  <a:srgbClr val="4D148C"/>
                </a:solidFill>
              </a:rPr>
              <a:t>ERP</a:t>
            </a:r>
            <a:endParaRPr lang="pt-BR" sz="2000" b="1" dirty="0">
              <a:solidFill>
                <a:srgbClr val="4D148C"/>
              </a:solidFill>
            </a:endParaRPr>
          </a:p>
        </p:txBody>
      </p:sp>
      <p:pic>
        <p:nvPicPr>
          <p:cNvPr id="26" name="Imagem 19" descr="S15_MM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28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sz="2500" b="1" dirty="0">
                <a:solidFill>
                  <a:srgbClr val="4D148C"/>
                </a:solidFill>
              </a:rPr>
              <a:t>FedEx Brazil </a:t>
            </a:r>
            <a:r>
              <a:rPr lang="en-US" sz="2500" b="1">
                <a:solidFill>
                  <a:srgbClr val="4D148C"/>
                </a:solidFill>
              </a:rPr>
              <a:t>– IT Systems</a:t>
            </a:r>
            <a:endParaRPr lang="en-US" sz="2500" b="1" dirty="0">
              <a:solidFill>
                <a:srgbClr val="4D148C"/>
              </a:solidFill>
            </a:endParaRPr>
          </a:p>
        </p:txBody>
      </p:sp>
      <p:sp>
        <p:nvSpPr>
          <p:cNvPr id="29" name="Retângulo 6"/>
          <p:cNvSpPr>
            <a:spLocks noChangeArrowheads="1"/>
          </p:cNvSpPr>
          <p:nvPr/>
        </p:nvSpPr>
        <p:spPr bwMode="auto">
          <a:xfrm>
            <a:off x="152400" y="874741"/>
            <a:ext cx="2613216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 eaLnBrk="0" hangingPunct="0">
              <a:lnSpc>
                <a:spcPct val="90000"/>
              </a:lnSpc>
              <a:spcAft>
                <a:spcPts val="300"/>
              </a:spcAft>
            </a:pPr>
            <a:r>
              <a:rPr lang="en-US" sz="2400" b="1">
                <a:solidFill>
                  <a:srgbClr val="FF6600"/>
                </a:solidFill>
                <a:ea typeface="Times New Roman" pitchFamily="18" charset="0"/>
              </a:rPr>
              <a:t>Rapidão Cometa</a:t>
            </a:r>
            <a:endParaRPr lang="en-US" sz="2400">
              <a:solidFill>
                <a:srgbClr val="000000"/>
              </a:solidFill>
              <a:ea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7932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1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6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9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2" grpId="0"/>
      <p:bldP spid="33" grpId="0"/>
      <p:bldP spid="13" grpId="0"/>
      <p:bldP spid="24" grpId="0"/>
      <p:bldP spid="25" grpId="0"/>
      <p:bldP spid="16" grpId="0"/>
      <p:bldP spid="27" grpId="0"/>
      <p:bldP spid="12" grpId="0"/>
      <p:bldP spid="17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3657600"/>
            <a:ext cx="1676400" cy="19526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0275" y="3657601"/>
            <a:ext cx="1952626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0" y="1847850"/>
            <a:ext cx="1752600" cy="180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200" y="1847851"/>
            <a:ext cx="167640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175" y="965200"/>
            <a:ext cx="4276726" cy="589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50" y="1133475"/>
            <a:ext cx="2028825" cy="204787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58496" y="2385081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2000" b="1">
                <a:solidFill>
                  <a:srgbClr val="FF6600"/>
                </a:solidFill>
              </a:rPr>
              <a:t>Air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124" y="1133474"/>
            <a:ext cx="2019301" cy="21336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50" y="4524374"/>
            <a:ext cx="2095500" cy="20391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124" y="4524374"/>
            <a:ext cx="2085976" cy="203919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69174" y="238891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2000" b="1">
                <a:solidFill>
                  <a:srgbClr val="FF6600"/>
                </a:solidFill>
              </a:rPr>
              <a:t>Ground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73777" y="5676900"/>
            <a:ext cx="1309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2000" b="1">
                <a:solidFill>
                  <a:srgbClr val="FF6600"/>
                </a:solidFill>
              </a:rPr>
              <a:t>Logistics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75160" y="5680731"/>
            <a:ext cx="699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2000" b="1">
                <a:solidFill>
                  <a:srgbClr val="FF6600"/>
                </a:solidFill>
              </a:rPr>
              <a:t>B2C</a:t>
            </a:r>
          </a:p>
        </p:txBody>
      </p:sp>
      <p:pic>
        <p:nvPicPr>
          <p:cNvPr id="17" name="Imagem 19" descr="S15_MM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sp>
        <p:nvSpPr>
          <p:cNvPr id="20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sz="2500" b="1" dirty="0">
                <a:solidFill>
                  <a:srgbClr val="4D148C"/>
                </a:solidFill>
              </a:rPr>
              <a:t>FedEx Brazil – </a:t>
            </a:r>
            <a:r>
              <a:rPr lang="en-US" sz="2500" b="1">
                <a:solidFill>
                  <a:srgbClr val="4D148C"/>
                </a:solidFill>
              </a:rPr>
              <a:t>Domestic Portfolio</a:t>
            </a:r>
            <a:endParaRPr lang="en-US" sz="2500" b="1" dirty="0">
              <a:solidFill>
                <a:srgbClr val="4D14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58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00"/>
                            </p:stCondLst>
                            <p:childTnLst>
                              <p:par>
                                <p:cTn id="51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800"/>
                            </p:stCondLst>
                            <p:childTnLst>
                              <p:par>
                                <p:cTn id="67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9" descr="S15_M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6200"/>
            <a:ext cx="9144000" cy="838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979" t="19305"/>
          <a:stretch/>
        </p:blipFill>
        <p:spPr>
          <a:xfrm>
            <a:off x="3381374" y="1323974"/>
            <a:ext cx="5762625" cy="5534025"/>
          </a:xfrm>
          <a:prstGeom prst="rect">
            <a:avLst/>
          </a:prstGeom>
        </p:spPr>
      </p:pic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4526063" y="2689225"/>
            <a:ext cx="4227412" cy="373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90000"/>
              </a:lnSpc>
              <a:spcAft>
                <a:spcPts val="9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pt-BR" sz="1700" b="1" dirty="0">
                <a:solidFill>
                  <a:srgbClr val="FF6600"/>
                </a:solidFill>
              </a:rPr>
              <a:t>Aéreo Colo a Colo</a:t>
            </a:r>
            <a:r>
              <a:rPr lang="pt-BR" sz="1700" b="1" dirty="0">
                <a:solidFill>
                  <a:srgbClr val="000000"/>
                </a:solidFill>
              </a:rPr>
              <a:t/>
            </a:r>
            <a:br>
              <a:rPr lang="pt-BR" sz="1700" b="1" dirty="0">
                <a:solidFill>
                  <a:srgbClr val="000000"/>
                </a:solidFill>
              </a:rPr>
            </a:br>
            <a:r>
              <a:rPr lang="pt-BR" sz="1700" dirty="0">
                <a:solidFill>
                  <a:srgbClr val="000000"/>
                </a:solidFill>
              </a:rPr>
              <a:t>Rapidão Cometa’s most urgent service</a:t>
            </a:r>
          </a:p>
          <a:p>
            <a:pPr marL="180975" indent="-180975" fontAlgn="base">
              <a:lnSpc>
                <a:spcPct val="90000"/>
              </a:lnSpc>
              <a:spcAft>
                <a:spcPts val="9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pt-BR" sz="1700" b="1" dirty="0">
                <a:solidFill>
                  <a:srgbClr val="FF6600"/>
                </a:solidFill>
              </a:rPr>
              <a:t>Aéreo Pequenos Volumes</a:t>
            </a:r>
            <a:br>
              <a:rPr lang="pt-BR" sz="1700" b="1" dirty="0">
                <a:solidFill>
                  <a:srgbClr val="FF6600"/>
                </a:solidFill>
              </a:rPr>
            </a:br>
            <a:r>
              <a:rPr lang="pt-BR" sz="1700" dirty="0">
                <a:solidFill>
                  <a:srgbClr val="000000"/>
                </a:solidFill>
              </a:rPr>
              <a:t>The best option to ship small </a:t>
            </a:r>
            <a:br>
              <a:rPr lang="pt-BR" sz="1700" dirty="0">
                <a:solidFill>
                  <a:srgbClr val="000000"/>
                </a:solidFill>
              </a:rPr>
            </a:br>
            <a:r>
              <a:rPr lang="pt-BR" sz="1700" dirty="0">
                <a:solidFill>
                  <a:srgbClr val="000000"/>
                </a:solidFill>
              </a:rPr>
              <a:t>packages from 100 grams to 8 kgs</a:t>
            </a:r>
          </a:p>
          <a:p>
            <a:pPr marL="180975" indent="-180975" fontAlgn="base">
              <a:lnSpc>
                <a:spcPct val="90000"/>
              </a:lnSpc>
              <a:spcAft>
                <a:spcPts val="9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pt-BR" sz="1700" b="1" dirty="0">
                <a:solidFill>
                  <a:srgbClr val="FF6600"/>
                </a:solidFill>
              </a:rPr>
              <a:t>Aéreo Expresso</a:t>
            </a:r>
            <a:r>
              <a:rPr lang="pt-BR" sz="1700" b="1" dirty="0">
                <a:solidFill>
                  <a:srgbClr val="000000"/>
                </a:solidFill>
              </a:rPr>
              <a:t/>
            </a:r>
            <a:br>
              <a:rPr lang="pt-BR" sz="1700" b="1" dirty="0">
                <a:solidFill>
                  <a:srgbClr val="000000"/>
                </a:solidFill>
              </a:rPr>
            </a:br>
            <a:r>
              <a:rPr lang="pt-BR" sz="1700" dirty="0">
                <a:solidFill>
                  <a:srgbClr val="000000"/>
                </a:solidFill>
              </a:rPr>
              <a:t>Transportation </a:t>
            </a:r>
            <a:r>
              <a:rPr lang="en-US" sz="1700" dirty="0">
                <a:solidFill>
                  <a:srgbClr val="000000"/>
                </a:solidFill>
              </a:rPr>
              <a:t>for shipments that 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need to arrive at their destination quickly and safely</a:t>
            </a:r>
            <a:endParaRPr lang="pt-BR" sz="1700" b="1" dirty="0">
              <a:solidFill>
                <a:srgbClr val="000000"/>
              </a:solidFill>
            </a:endParaRPr>
          </a:p>
          <a:p>
            <a:pPr marL="180975" indent="-180975" fontAlgn="base">
              <a:lnSpc>
                <a:spcPct val="90000"/>
              </a:lnSpc>
              <a:spcAft>
                <a:spcPts val="900"/>
              </a:spcAft>
              <a:buClr>
                <a:srgbClr val="7030A0"/>
              </a:buClr>
              <a:buSzPct val="100000"/>
              <a:buFont typeface="Wingdings" pitchFamily="2" charset="2"/>
              <a:buChar char="§"/>
            </a:pPr>
            <a:r>
              <a:rPr lang="pt-BR" sz="1700" b="1" dirty="0">
                <a:solidFill>
                  <a:srgbClr val="FF6600"/>
                </a:solidFill>
              </a:rPr>
              <a:t>Aéreo Tradicional</a:t>
            </a:r>
            <a:r>
              <a:rPr lang="pt-BR" sz="1700" dirty="0">
                <a:solidFill>
                  <a:srgbClr val="000000"/>
                </a:solidFill>
              </a:rPr>
              <a:t/>
            </a:r>
            <a:br>
              <a:rPr lang="pt-BR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For shipments with a delivery lead 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time of up to 2 business days for state capital cities and up to 3 business days for all other locations</a:t>
            </a:r>
          </a:p>
        </p:txBody>
      </p:sp>
      <p:sp>
        <p:nvSpPr>
          <p:cNvPr id="10" name="Text Box 109"/>
          <p:cNvSpPr txBox="1">
            <a:spLocks noChangeArrowheads="1"/>
          </p:cNvSpPr>
          <p:nvPr/>
        </p:nvSpPr>
        <p:spPr bwMode="auto">
          <a:xfrm>
            <a:off x="4513163" y="1577421"/>
            <a:ext cx="3945038" cy="837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eaLnBrk="0" hangingPunct="0">
              <a:lnSpc>
                <a:spcPct val="85000"/>
              </a:lnSpc>
            </a:pPr>
            <a:r>
              <a:rPr lang="pt-BR" sz="1900" dirty="0">
                <a:solidFill>
                  <a:srgbClr val="FFFFFF"/>
                </a:solidFill>
              </a:rPr>
              <a:t>We serve </a:t>
            </a:r>
            <a:r>
              <a:rPr lang="pt-BR" sz="1900" b="1" dirty="0">
                <a:solidFill>
                  <a:srgbClr val="FF6600"/>
                </a:solidFill>
              </a:rPr>
              <a:t>all cities in Brazil </a:t>
            </a:r>
            <a:r>
              <a:rPr lang="pt-BR" sz="1900" dirty="0">
                <a:solidFill>
                  <a:srgbClr val="FFFFFF"/>
                </a:solidFill>
              </a:rPr>
              <a:t>that have airports, with transit times between </a:t>
            </a:r>
            <a:r>
              <a:rPr lang="pt-BR" sz="1900" b="1" dirty="0">
                <a:solidFill>
                  <a:srgbClr val="FF6600"/>
                </a:solidFill>
              </a:rPr>
              <a:t>24-72 hours</a:t>
            </a:r>
          </a:p>
        </p:txBody>
      </p:sp>
      <p:sp>
        <p:nvSpPr>
          <p:cNvPr id="15" name="Retângulo 3"/>
          <p:cNvSpPr>
            <a:spLocks noChangeArrowheads="1"/>
          </p:cNvSpPr>
          <p:nvPr/>
        </p:nvSpPr>
        <p:spPr bwMode="auto">
          <a:xfrm>
            <a:off x="152400" y="298450"/>
            <a:ext cx="7086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b="1">
                <a:solidFill>
                  <a:srgbClr val="4D148C"/>
                </a:solidFill>
              </a:rPr>
              <a:t>FedEx Brazil – Domestic Portfolio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0" y="0"/>
            <a:ext cx="1371600" cy="13239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01273" y="609084"/>
            <a:ext cx="47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1600" b="1">
                <a:solidFill>
                  <a:srgbClr val="4D148C"/>
                </a:solidFill>
              </a:rPr>
              <a:t>Air</a:t>
            </a: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495425"/>
            <a:ext cx="3855736" cy="53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66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1544</Words>
  <Application>Microsoft Office PowerPoint</Application>
  <PresentationFormat>全屏显示(4:3)</PresentationFormat>
  <Paragraphs>335</Paragraphs>
  <Slides>20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1_Office Theme</vt:lpstr>
      <vt:lpstr>2_Office Theme</vt:lpstr>
      <vt:lpstr>1_Design padrão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声明：</vt:lpstr>
      <vt:lpstr>声明：</vt:lpstr>
    </vt:vector>
  </TitlesOfParts>
  <Company>FedEx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Brooke Razzaghi</dc:creator>
  <cp:lastModifiedBy>Microsoft</cp:lastModifiedBy>
  <cp:revision>5</cp:revision>
  <dcterms:created xsi:type="dcterms:W3CDTF">2013-09-19T13:56:19Z</dcterms:created>
  <dcterms:modified xsi:type="dcterms:W3CDTF">2018-01-05T05:36:32Z</dcterms:modified>
</cp:coreProperties>
</file>